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2" r:id="rId7"/>
    <p:sldId id="265" r:id="rId8"/>
    <p:sldId id="271" r:id="rId9"/>
    <p:sldId id="262"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864"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0F855-804C-4934-B7EF-AC292192BCE1}" type="doc">
      <dgm:prSet loTypeId="urn:microsoft.com/office/officeart/2005/8/layout/pyramid2" loCatId="list" qsTypeId="urn:microsoft.com/office/officeart/2005/8/quickstyle/simple1" qsCatId="simple" csTypeId="urn:microsoft.com/office/officeart/2005/8/colors/accent1_2" csCatId="accent1" phldr="1"/>
      <dgm:spPr/>
    </dgm:pt>
    <dgm:pt modelId="{A4A0DFA7-4640-4512-AC2A-DF37E4BA2799}">
      <dgm:prSet phldrT="[Text]" custT="1"/>
      <dgm:spPr/>
      <dgm:t>
        <a:bodyPr/>
        <a:lstStyle/>
        <a:p>
          <a:pPr algn="just"/>
          <a:r>
            <a:rPr lang="en-GB" sz="2200" dirty="0">
              <a:latin typeface="Garamond" panose="02020404030301010803" pitchFamily="18" charset="0"/>
            </a:rPr>
            <a:t>Restoration of the socio-ecological system of which Kathita River is part </a:t>
          </a:r>
        </a:p>
      </dgm:t>
    </dgm:pt>
    <dgm:pt modelId="{1DABEC12-C85B-47DF-8E9C-251172565C7C}" type="parTrans" cxnId="{AE50384E-D49E-40E8-AEE3-92D171A94A0F}">
      <dgm:prSet/>
      <dgm:spPr/>
      <dgm:t>
        <a:bodyPr/>
        <a:lstStyle/>
        <a:p>
          <a:endParaRPr lang="en-GB"/>
        </a:p>
      </dgm:t>
    </dgm:pt>
    <dgm:pt modelId="{7FE600A4-D16C-42F1-9239-4926DE42959E}" type="sibTrans" cxnId="{AE50384E-D49E-40E8-AEE3-92D171A94A0F}">
      <dgm:prSet/>
      <dgm:spPr/>
      <dgm:t>
        <a:bodyPr/>
        <a:lstStyle/>
        <a:p>
          <a:endParaRPr lang="en-GB"/>
        </a:p>
      </dgm:t>
    </dgm:pt>
    <dgm:pt modelId="{62A75A94-9186-4B6F-8762-360DE30E0332}">
      <dgm:prSet custT="1"/>
      <dgm:spPr/>
      <dgm:t>
        <a:bodyPr/>
        <a:lstStyle/>
        <a:p>
          <a:pPr algn="just"/>
          <a:r>
            <a:rPr lang="en-GB" sz="2200" b="0" dirty="0">
              <a:latin typeface="Garamond" panose="02020404030301010803" pitchFamily="18" charset="0"/>
            </a:rPr>
            <a:t>Support revitalization, validation and presentation of local knowledge and experiences related to the governance of Kathita River on community’s own terms</a:t>
          </a:r>
        </a:p>
      </dgm:t>
    </dgm:pt>
    <dgm:pt modelId="{4125480D-41ED-475C-A0AD-00A380005BEA}" type="parTrans" cxnId="{D689E119-C1A5-41AF-9841-ACFD24787417}">
      <dgm:prSet/>
      <dgm:spPr/>
      <dgm:t>
        <a:bodyPr/>
        <a:lstStyle/>
        <a:p>
          <a:endParaRPr lang="en-GB"/>
        </a:p>
      </dgm:t>
    </dgm:pt>
    <dgm:pt modelId="{A2BADDBD-6BA3-4807-B15F-CAD8BB622021}" type="sibTrans" cxnId="{D689E119-C1A5-41AF-9841-ACFD24787417}">
      <dgm:prSet/>
      <dgm:spPr/>
      <dgm:t>
        <a:bodyPr/>
        <a:lstStyle/>
        <a:p>
          <a:endParaRPr lang="en-GB"/>
        </a:p>
      </dgm:t>
    </dgm:pt>
    <dgm:pt modelId="{6A41F09A-95AF-44B4-B216-17C43DAA16BB}">
      <dgm:prSet custT="1"/>
      <dgm:spPr/>
      <dgm:t>
        <a:bodyPr/>
        <a:lstStyle/>
        <a:p>
          <a:pPr algn="just"/>
          <a:r>
            <a:rPr lang="en-GB" sz="2200" dirty="0">
              <a:latin typeface="Garamond" panose="02020404030301010803" pitchFamily="18" charset="0"/>
            </a:rPr>
            <a:t>Support initial dialogues between knowledge systems in jointly identifying and formulating the problem facing the ecosystem</a:t>
          </a:r>
        </a:p>
      </dgm:t>
    </dgm:pt>
    <dgm:pt modelId="{AB8EB14A-3626-4F23-A21A-A331C0D3A175}" type="parTrans" cxnId="{D86A6469-A8DC-46E0-9714-A292196ED981}">
      <dgm:prSet/>
      <dgm:spPr/>
      <dgm:t>
        <a:bodyPr/>
        <a:lstStyle/>
        <a:p>
          <a:endParaRPr lang="en-GB"/>
        </a:p>
      </dgm:t>
    </dgm:pt>
    <dgm:pt modelId="{3E643C06-1BC3-459C-AAAE-65BAA9F03F51}" type="sibTrans" cxnId="{D86A6469-A8DC-46E0-9714-A292196ED981}">
      <dgm:prSet/>
      <dgm:spPr/>
      <dgm:t>
        <a:bodyPr/>
        <a:lstStyle/>
        <a:p>
          <a:endParaRPr lang="en-GB"/>
        </a:p>
      </dgm:t>
    </dgm:pt>
    <dgm:pt modelId="{55D756D9-E027-468C-B4A7-446C430FB30C}" type="pres">
      <dgm:prSet presAssocID="{1FF0F855-804C-4934-B7EF-AC292192BCE1}" presName="compositeShape" presStyleCnt="0">
        <dgm:presLayoutVars>
          <dgm:dir/>
          <dgm:resizeHandles/>
        </dgm:presLayoutVars>
      </dgm:prSet>
      <dgm:spPr/>
    </dgm:pt>
    <dgm:pt modelId="{EE2A768E-A6E2-4316-9E91-0C98DF2BB3D2}" type="pres">
      <dgm:prSet presAssocID="{1FF0F855-804C-4934-B7EF-AC292192BCE1}" presName="pyramid" presStyleLbl="node1" presStyleIdx="0" presStyleCnt="1" custScaleX="99601"/>
      <dgm:spPr/>
    </dgm:pt>
    <dgm:pt modelId="{9073851C-E52B-4B7C-A6B9-55170A66375F}" type="pres">
      <dgm:prSet presAssocID="{1FF0F855-804C-4934-B7EF-AC292192BCE1}" presName="theList" presStyleCnt="0"/>
      <dgm:spPr/>
    </dgm:pt>
    <dgm:pt modelId="{5099B238-E44C-4C39-B8EF-8F59882E9484}" type="pres">
      <dgm:prSet presAssocID="{62A75A94-9186-4B6F-8762-360DE30E0332}" presName="aNode" presStyleLbl="fgAcc1" presStyleIdx="0" presStyleCnt="3" custScaleX="116905" custScaleY="190591">
        <dgm:presLayoutVars>
          <dgm:bulletEnabled val="1"/>
        </dgm:presLayoutVars>
      </dgm:prSet>
      <dgm:spPr/>
      <dgm:t>
        <a:bodyPr/>
        <a:lstStyle/>
        <a:p>
          <a:endParaRPr lang="en-GB"/>
        </a:p>
      </dgm:t>
    </dgm:pt>
    <dgm:pt modelId="{3F32A652-B956-4335-A235-0CDA624672CD}" type="pres">
      <dgm:prSet presAssocID="{62A75A94-9186-4B6F-8762-360DE30E0332}" presName="aSpace" presStyleCnt="0"/>
      <dgm:spPr/>
    </dgm:pt>
    <dgm:pt modelId="{3487ED35-BCBC-4695-9D2B-54F8663DBDFE}" type="pres">
      <dgm:prSet presAssocID="{A4A0DFA7-4640-4512-AC2A-DF37E4BA2799}" presName="aNode" presStyleLbl="fgAcc1" presStyleIdx="1" presStyleCnt="3" custScaleX="115653" custScaleY="120444">
        <dgm:presLayoutVars>
          <dgm:bulletEnabled val="1"/>
        </dgm:presLayoutVars>
      </dgm:prSet>
      <dgm:spPr/>
      <dgm:t>
        <a:bodyPr/>
        <a:lstStyle/>
        <a:p>
          <a:endParaRPr lang="en-GB"/>
        </a:p>
      </dgm:t>
    </dgm:pt>
    <dgm:pt modelId="{58451B9F-8364-445D-97A1-530C71157E09}" type="pres">
      <dgm:prSet presAssocID="{A4A0DFA7-4640-4512-AC2A-DF37E4BA2799}" presName="aSpace" presStyleCnt="0"/>
      <dgm:spPr/>
    </dgm:pt>
    <dgm:pt modelId="{5933BA11-EF01-4B9F-9547-78B7897BDBA5}" type="pres">
      <dgm:prSet presAssocID="{6A41F09A-95AF-44B4-B216-17C43DAA16BB}" presName="aNode" presStyleLbl="fgAcc1" presStyleIdx="2" presStyleCnt="3" custScaleX="117365" custScaleY="166268">
        <dgm:presLayoutVars>
          <dgm:bulletEnabled val="1"/>
        </dgm:presLayoutVars>
      </dgm:prSet>
      <dgm:spPr/>
      <dgm:t>
        <a:bodyPr/>
        <a:lstStyle/>
        <a:p>
          <a:endParaRPr lang="en-GB"/>
        </a:p>
      </dgm:t>
    </dgm:pt>
    <dgm:pt modelId="{69AEC39F-46FC-4E4F-A176-BF7F25001182}" type="pres">
      <dgm:prSet presAssocID="{6A41F09A-95AF-44B4-B216-17C43DAA16BB}" presName="aSpace" presStyleCnt="0"/>
      <dgm:spPr/>
    </dgm:pt>
  </dgm:ptLst>
  <dgm:cxnLst>
    <dgm:cxn modelId="{AE50384E-D49E-40E8-AEE3-92D171A94A0F}" srcId="{1FF0F855-804C-4934-B7EF-AC292192BCE1}" destId="{A4A0DFA7-4640-4512-AC2A-DF37E4BA2799}" srcOrd="1" destOrd="0" parTransId="{1DABEC12-C85B-47DF-8E9C-251172565C7C}" sibTransId="{7FE600A4-D16C-42F1-9239-4926DE42959E}"/>
    <dgm:cxn modelId="{1540FFFB-FA0A-46F2-865E-E34C701835A1}" type="presOf" srcId="{A4A0DFA7-4640-4512-AC2A-DF37E4BA2799}" destId="{3487ED35-BCBC-4695-9D2B-54F8663DBDFE}" srcOrd="0" destOrd="0" presId="urn:microsoft.com/office/officeart/2005/8/layout/pyramid2"/>
    <dgm:cxn modelId="{E5426D45-4D62-4554-A44C-A9FF89D18516}" type="presOf" srcId="{6A41F09A-95AF-44B4-B216-17C43DAA16BB}" destId="{5933BA11-EF01-4B9F-9547-78B7897BDBA5}" srcOrd="0" destOrd="0" presId="urn:microsoft.com/office/officeart/2005/8/layout/pyramid2"/>
    <dgm:cxn modelId="{D86A6469-A8DC-46E0-9714-A292196ED981}" srcId="{1FF0F855-804C-4934-B7EF-AC292192BCE1}" destId="{6A41F09A-95AF-44B4-B216-17C43DAA16BB}" srcOrd="2" destOrd="0" parTransId="{AB8EB14A-3626-4F23-A21A-A331C0D3A175}" sibTransId="{3E643C06-1BC3-459C-AAAE-65BAA9F03F51}"/>
    <dgm:cxn modelId="{57800420-B9F1-47A2-93BA-AB4916DAB073}" type="presOf" srcId="{1FF0F855-804C-4934-B7EF-AC292192BCE1}" destId="{55D756D9-E027-468C-B4A7-446C430FB30C}" srcOrd="0" destOrd="0" presId="urn:microsoft.com/office/officeart/2005/8/layout/pyramid2"/>
    <dgm:cxn modelId="{D689E119-C1A5-41AF-9841-ACFD24787417}" srcId="{1FF0F855-804C-4934-B7EF-AC292192BCE1}" destId="{62A75A94-9186-4B6F-8762-360DE30E0332}" srcOrd="0" destOrd="0" parTransId="{4125480D-41ED-475C-A0AD-00A380005BEA}" sibTransId="{A2BADDBD-6BA3-4807-B15F-CAD8BB622021}"/>
    <dgm:cxn modelId="{63068734-5AC5-4244-9956-505D6C97F55B}" type="presOf" srcId="{62A75A94-9186-4B6F-8762-360DE30E0332}" destId="{5099B238-E44C-4C39-B8EF-8F59882E9484}" srcOrd="0" destOrd="0" presId="urn:microsoft.com/office/officeart/2005/8/layout/pyramid2"/>
    <dgm:cxn modelId="{98A00CE2-9CC8-4141-BA40-0B0EA3689436}" type="presParOf" srcId="{55D756D9-E027-468C-B4A7-446C430FB30C}" destId="{EE2A768E-A6E2-4316-9E91-0C98DF2BB3D2}" srcOrd="0" destOrd="0" presId="urn:microsoft.com/office/officeart/2005/8/layout/pyramid2"/>
    <dgm:cxn modelId="{ECCD0C03-C740-499C-A79A-A4958FF73755}" type="presParOf" srcId="{55D756D9-E027-468C-B4A7-446C430FB30C}" destId="{9073851C-E52B-4B7C-A6B9-55170A66375F}" srcOrd="1" destOrd="0" presId="urn:microsoft.com/office/officeart/2005/8/layout/pyramid2"/>
    <dgm:cxn modelId="{7844DFCF-8CF1-4BB2-8F87-407E62144EDB}" type="presParOf" srcId="{9073851C-E52B-4B7C-A6B9-55170A66375F}" destId="{5099B238-E44C-4C39-B8EF-8F59882E9484}" srcOrd="0" destOrd="0" presId="urn:microsoft.com/office/officeart/2005/8/layout/pyramid2"/>
    <dgm:cxn modelId="{708337AE-7440-4A33-B8FE-971587206467}" type="presParOf" srcId="{9073851C-E52B-4B7C-A6B9-55170A66375F}" destId="{3F32A652-B956-4335-A235-0CDA624672CD}" srcOrd="1" destOrd="0" presId="urn:microsoft.com/office/officeart/2005/8/layout/pyramid2"/>
    <dgm:cxn modelId="{03146F26-30A4-421B-A7B9-43D14EAFDBD5}" type="presParOf" srcId="{9073851C-E52B-4B7C-A6B9-55170A66375F}" destId="{3487ED35-BCBC-4695-9D2B-54F8663DBDFE}" srcOrd="2" destOrd="0" presId="urn:microsoft.com/office/officeart/2005/8/layout/pyramid2"/>
    <dgm:cxn modelId="{9C225526-26B4-4234-B580-51D10DDCD409}" type="presParOf" srcId="{9073851C-E52B-4B7C-A6B9-55170A66375F}" destId="{58451B9F-8364-445D-97A1-530C71157E09}" srcOrd="3" destOrd="0" presId="urn:microsoft.com/office/officeart/2005/8/layout/pyramid2"/>
    <dgm:cxn modelId="{26FDE34C-DDC0-4DA6-8F3D-6E415FDE3808}" type="presParOf" srcId="{9073851C-E52B-4B7C-A6B9-55170A66375F}" destId="{5933BA11-EF01-4B9F-9547-78B7897BDBA5}" srcOrd="4" destOrd="0" presId="urn:microsoft.com/office/officeart/2005/8/layout/pyramid2"/>
    <dgm:cxn modelId="{5847A6A8-AB2E-4EBC-A711-8646679877D5}" type="presParOf" srcId="{9073851C-E52B-4B7C-A6B9-55170A66375F}" destId="{69AEC39F-46FC-4E4F-A176-BF7F2500118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4B64F-82E3-439C-B6BC-BB23BE4B85AB}" type="doc">
      <dgm:prSet loTypeId="urn:microsoft.com/office/officeart/2005/8/layout/chevron2" loCatId="list" qsTypeId="urn:microsoft.com/office/officeart/2005/8/quickstyle/simple3" qsCatId="simple" csTypeId="urn:microsoft.com/office/officeart/2005/8/colors/colorful1" csCatId="colorful" phldr="1"/>
      <dgm:spPr/>
      <dgm:t>
        <a:bodyPr/>
        <a:lstStyle/>
        <a:p>
          <a:endParaRPr lang="en-GB"/>
        </a:p>
      </dgm:t>
    </dgm:pt>
    <dgm:pt modelId="{6684D488-D51A-4EB5-AD71-0A372C3EF724}">
      <dgm:prSet phldrT="[Text]" custT="1"/>
      <dgm:spPr/>
      <dgm:t>
        <a:bodyPr/>
        <a:lstStyle/>
        <a:p>
          <a:r>
            <a:rPr lang="en-GB" sz="2000" b="1" dirty="0"/>
            <a:t>Preparatory stage</a:t>
          </a:r>
        </a:p>
      </dgm:t>
    </dgm:pt>
    <dgm:pt modelId="{1D817F72-B74A-41C0-8840-7B2E822B6900}" type="parTrans" cxnId="{26BF719D-9080-4DD4-9003-F5CE5D1493D2}">
      <dgm:prSet/>
      <dgm:spPr/>
      <dgm:t>
        <a:bodyPr/>
        <a:lstStyle/>
        <a:p>
          <a:endParaRPr lang="en-GB"/>
        </a:p>
      </dgm:t>
    </dgm:pt>
    <dgm:pt modelId="{725EBED4-9A9F-4FDC-AB5A-FB56D6B08527}" type="sibTrans" cxnId="{26BF719D-9080-4DD4-9003-F5CE5D1493D2}">
      <dgm:prSet/>
      <dgm:spPr/>
      <dgm:t>
        <a:bodyPr/>
        <a:lstStyle/>
        <a:p>
          <a:endParaRPr lang="en-GB"/>
        </a:p>
      </dgm:t>
    </dgm:pt>
    <dgm:pt modelId="{D7B0C23B-B227-4074-BFB3-10602F649811}">
      <dgm:prSet phldrT="[Text]" custT="1"/>
      <dgm:spPr/>
      <dgm:t>
        <a:bodyPr/>
        <a:lstStyle/>
        <a:p>
          <a:r>
            <a:rPr lang="en-GB" sz="2400" dirty="0"/>
            <a:t>Community dialogues for consensus building as well as cross-generational learning</a:t>
          </a:r>
        </a:p>
      </dgm:t>
    </dgm:pt>
    <dgm:pt modelId="{F286AE66-714A-43E5-84EC-89F112FD6A99}" type="parTrans" cxnId="{6899ED96-BCA3-4A73-9DE3-D9728499DEBC}">
      <dgm:prSet/>
      <dgm:spPr/>
      <dgm:t>
        <a:bodyPr/>
        <a:lstStyle/>
        <a:p>
          <a:endParaRPr lang="en-GB"/>
        </a:p>
      </dgm:t>
    </dgm:pt>
    <dgm:pt modelId="{397D36D8-727F-48C1-B60D-9A70D6384E8A}" type="sibTrans" cxnId="{6899ED96-BCA3-4A73-9DE3-D9728499DEBC}">
      <dgm:prSet/>
      <dgm:spPr/>
      <dgm:t>
        <a:bodyPr/>
        <a:lstStyle/>
        <a:p>
          <a:endParaRPr lang="en-GB"/>
        </a:p>
      </dgm:t>
    </dgm:pt>
    <dgm:pt modelId="{01B4AECC-57CC-4B72-8651-3A1C23B9CD3B}">
      <dgm:prSet phldrT="[Text]" custT="1"/>
      <dgm:spPr/>
      <dgm:t>
        <a:bodyPr/>
        <a:lstStyle/>
        <a:p>
          <a:r>
            <a:rPr lang="en-GB" sz="1800" b="1"/>
            <a:t>Eco-cultural approaches</a:t>
          </a:r>
        </a:p>
      </dgm:t>
    </dgm:pt>
    <dgm:pt modelId="{AC2CAD80-3BCE-4DFC-B649-2C649D94EACA}" type="parTrans" cxnId="{FD824451-3C87-46A8-B90C-A39D77B9D4B8}">
      <dgm:prSet/>
      <dgm:spPr/>
      <dgm:t>
        <a:bodyPr/>
        <a:lstStyle/>
        <a:p>
          <a:endParaRPr lang="en-GB"/>
        </a:p>
      </dgm:t>
    </dgm:pt>
    <dgm:pt modelId="{5DCBD542-4FCA-4151-91C7-80F132D81747}" type="sibTrans" cxnId="{FD824451-3C87-46A8-B90C-A39D77B9D4B8}">
      <dgm:prSet/>
      <dgm:spPr/>
      <dgm:t>
        <a:bodyPr/>
        <a:lstStyle/>
        <a:p>
          <a:endParaRPr lang="en-GB"/>
        </a:p>
      </dgm:t>
    </dgm:pt>
    <dgm:pt modelId="{F9A6B0E0-5A68-42A7-8937-1A4BBCCE7659}">
      <dgm:prSet phldrT="[Text]" custT="1"/>
      <dgm:spPr/>
      <dgm:t>
        <a:bodyPr/>
        <a:lstStyle/>
        <a:p>
          <a:r>
            <a:rPr lang="en-GB" sz="2400" dirty="0"/>
            <a:t>Development of eco-cultural maps</a:t>
          </a:r>
        </a:p>
      </dgm:t>
    </dgm:pt>
    <dgm:pt modelId="{1A5D16A0-ADBC-48FA-B53A-6E018DD2E6F7}" type="parTrans" cxnId="{213EEB61-D0D4-4EB9-BDE5-0021791D4AA5}">
      <dgm:prSet/>
      <dgm:spPr/>
      <dgm:t>
        <a:bodyPr/>
        <a:lstStyle/>
        <a:p>
          <a:endParaRPr lang="en-GB"/>
        </a:p>
      </dgm:t>
    </dgm:pt>
    <dgm:pt modelId="{877127E6-67C7-4AD1-B753-928676AD260D}" type="sibTrans" cxnId="{213EEB61-D0D4-4EB9-BDE5-0021791D4AA5}">
      <dgm:prSet/>
      <dgm:spPr/>
      <dgm:t>
        <a:bodyPr/>
        <a:lstStyle/>
        <a:p>
          <a:endParaRPr lang="en-GB"/>
        </a:p>
      </dgm:t>
    </dgm:pt>
    <dgm:pt modelId="{F25AE7C2-A051-4E77-A444-D9539FB598AE}">
      <dgm:prSet phldrT="[Text]" custT="1"/>
      <dgm:spPr/>
      <dgm:t>
        <a:bodyPr/>
        <a:lstStyle/>
        <a:p>
          <a:r>
            <a:rPr lang="en-GB" sz="1800" b="1" dirty="0"/>
            <a:t>Joint</a:t>
          </a:r>
          <a:r>
            <a:rPr lang="en-GB" sz="1200" b="1" dirty="0"/>
            <a:t> </a:t>
          </a:r>
          <a:r>
            <a:rPr lang="en-GB" sz="1800" b="1" dirty="0"/>
            <a:t>planning</a:t>
          </a:r>
        </a:p>
      </dgm:t>
    </dgm:pt>
    <dgm:pt modelId="{637376F9-145E-4E19-B851-AF48A05CE97A}" type="parTrans" cxnId="{91C7B68F-C113-4D38-9524-BB9114D81DED}">
      <dgm:prSet/>
      <dgm:spPr/>
      <dgm:t>
        <a:bodyPr/>
        <a:lstStyle/>
        <a:p>
          <a:endParaRPr lang="en-GB"/>
        </a:p>
      </dgm:t>
    </dgm:pt>
    <dgm:pt modelId="{C13AA2AF-F96C-4071-A92C-35B791553A54}" type="sibTrans" cxnId="{91C7B68F-C113-4D38-9524-BB9114D81DED}">
      <dgm:prSet/>
      <dgm:spPr/>
      <dgm:t>
        <a:bodyPr/>
        <a:lstStyle/>
        <a:p>
          <a:endParaRPr lang="en-GB"/>
        </a:p>
      </dgm:t>
    </dgm:pt>
    <dgm:pt modelId="{97D05D6A-1C2D-44E9-82BC-D44595D91044}">
      <dgm:prSet phldrT="[Text]" custT="1"/>
      <dgm:spPr/>
      <dgm:t>
        <a:bodyPr/>
        <a:lstStyle/>
        <a:p>
          <a:r>
            <a:rPr lang="en-GB" sz="2400" dirty="0"/>
            <a:t>Monitoring the river together with WARMA</a:t>
          </a:r>
        </a:p>
      </dgm:t>
    </dgm:pt>
    <dgm:pt modelId="{CC252DB8-E758-4B2D-AAF4-41E0A7824178}" type="parTrans" cxnId="{9CF7C19D-A7E0-45B7-A84C-3E0A867E309B}">
      <dgm:prSet/>
      <dgm:spPr/>
      <dgm:t>
        <a:bodyPr/>
        <a:lstStyle/>
        <a:p>
          <a:endParaRPr lang="en-GB"/>
        </a:p>
      </dgm:t>
    </dgm:pt>
    <dgm:pt modelId="{B3D2CB68-E7E5-4EF5-BA49-88D08D00D0B3}" type="sibTrans" cxnId="{9CF7C19D-A7E0-45B7-A84C-3E0A867E309B}">
      <dgm:prSet/>
      <dgm:spPr/>
      <dgm:t>
        <a:bodyPr/>
        <a:lstStyle/>
        <a:p>
          <a:endParaRPr lang="en-GB"/>
        </a:p>
      </dgm:t>
    </dgm:pt>
    <dgm:pt modelId="{97861796-2E35-485D-82D5-73805E6E4304}">
      <dgm:prSet custT="1"/>
      <dgm:spPr/>
      <dgm:t>
        <a:bodyPr/>
        <a:lstStyle/>
        <a:p>
          <a:r>
            <a:rPr lang="en-GB" sz="2400" dirty="0"/>
            <a:t>Distilling traditional ecological law (TEL) </a:t>
          </a:r>
        </a:p>
      </dgm:t>
    </dgm:pt>
    <dgm:pt modelId="{B317C889-4D64-4682-AAEE-582D0DA12EEF}" type="parTrans" cxnId="{298CBD88-C30F-4AA7-BF56-0E9667E699AF}">
      <dgm:prSet/>
      <dgm:spPr/>
      <dgm:t>
        <a:bodyPr/>
        <a:lstStyle/>
        <a:p>
          <a:endParaRPr lang="en-GB"/>
        </a:p>
      </dgm:t>
    </dgm:pt>
    <dgm:pt modelId="{DC2CCD08-6C97-4DFB-9249-039E2DEA064B}" type="sibTrans" cxnId="{298CBD88-C30F-4AA7-BF56-0E9667E699AF}">
      <dgm:prSet/>
      <dgm:spPr/>
      <dgm:t>
        <a:bodyPr/>
        <a:lstStyle/>
        <a:p>
          <a:endParaRPr lang="en-GB"/>
        </a:p>
      </dgm:t>
    </dgm:pt>
    <dgm:pt modelId="{9B45D5CC-DBED-4A84-BD8C-CA4900CB71A4}">
      <dgm:prSet custT="1"/>
      <dgm:spPr/>
      <dgm:t>
        <a:bodyPr/>
        <a:lstStyle/>
        <a:p>
          <a:r>
            <a:rPr lang="en-GB" sz="2400" dirty="0"/>
            <a:t>Development of seasonal eco-cultural calendar</a:t>
          </a:r>
        </a:p>
      </dgm:t>
    </dgm:pt>
    <dgm:pt modelId="{7FA5312E-0C88-4C9A-B206-EC74B9C8DAC9}" type="parTrans" cxnId="{0394768C-9E79-438F-9D12-7EB0FF9FFA5B}">
      <dgm:prSet/>
      <dgm:spPr/>
      <dgm:t>
        <a:bodyPr/>
        <a:lstStyle/>
        <a:p>
          <a:endParaRPr lang="en-GB"/>
        </a:p>
      </dgm:t>
    </dgm:pt>
    <dgm:pt modelId="{3541E95C-7DF7-46B0-A747-5BE3E0B57AFA}" type="sibTrans" cxnId="{0394768C-9E79-438F-9D12-7EB0FF9FFA5B}">
      <dgm:prSet/>
      <dgm:spPr/>
      <dgm:t>
        <a:bodyPr/>
        <a:lstStyle/>
        <a:p>
          <a:endParaRPr lang="en-GB"/>
        </a:p>
      </dgm:t>
    </dgm:pt>
    <dgm:pt modelId="{15D99E4B-9C94-4B91-906A-474535B9438D}">
      <dgm:prSet custT="1"/>
      <dgm:spPr/>
      <dgm:t>
        <a:bodyPr/>
        <a:lstStyle/>
        <a:p>
          <a:r>
            <a:rPr lang="en-GB" sz="2400" dirty="0"/>
            <a:t>Joint problem identification</a:t>
          </a:r>
        </a:p>
      </dgm:t>
    </dgm:pt>
    <dgm:pt modelId="{6375276D-8D57-4AAE-BC6D-6821EE0CFA53}" type="parTrans" cxnId="{30DE1323-B640-4264-9E70-792FAD9AE3F0}">
      <dgm:prSet/>
      <dgm:spPr/>
      <dgm:t>
        <a:bodyPr/>
        <a:lstStyle/>
        <a:p>
          <a:endParaRPr lang="en-GB"/>
        </a:p>
      </dgm:t>
    </dgm:pt>
    <dgm:pt modelId="{489CFD36-56AA-4A35-B437-A30B882FA14E}" type="sibTrans" cxnId="{30DE1323-B640-4264-9E70-792FAD9AE3F0}">
      <dgm:prSet/>
      <dgm:spPr/>
      <dgm:t>
        <a:bodyPr/>
        <a:lstStyle/>
        <a:p>
          <a:endParaRPr lang="en-GB"/>
        </a:p>
      </dgm:t>
    </dgm:pt>
    <dgm:pt modelId="{4C041241-32D0-42D8-BE6F-CA1C99DECC3A}">
      <dgm:prSet custT="1"/>
      <dgm:spPr/>
      <dgm:t>
        <a:bodyPr/>
        <a:lstStyle/>
        <a:p>
          <a:r>
            <a:rPr lang="en-GB" sz="2400" dirty="0"/>
            <a:t>Documenting with NMK for gazettment as sacred river</a:t>
          </a:r>
        </a:p>
      </dgm:t>
    </dgm:pt>
    <dgm:pt modelId="{65294C70-0977-4E00-86F7-1D101411B968}" type="parTrans" cxnId="{07B118FA-25EC-4A00-860A-DBD5A2F097D7}">
      <dgm:prSet/>
      <dgm:spPr/>
      <dgm:t>
        <a:bodyPr/>
        <a:lstStyle/>
        <a:p>
          <a:endParaRPr lang="en-GB"/>
        </a:p>
      </dgm:t>
    </dgm:pt>
    <dgm:pt modelId="{FAE129D1-024B-45F4-A404-66F733AA05EE}" type="sibTrans" cxnId="{07B118FA-25EC-4A00-860A-DBD5A2F097D7}">
      <dgm:prSet/>
      <dgm:spPr/>
      <dgm:t>
        <a:bodyPr/>
        <a:lstStyle/>
        <a:p>
          <a:endParaRPr lang="en-GB"/>
        </a:p>
      </dgm:t>
    </dgm:pt>
    <dgm:pt modelId="{37ECBBB4-D78A-4BD0-81A7-6624C9F46300}">
      <dgm:prSet custT="1"/>
      <dgm:spPr/>
      <dgm:t>
        <a:bodyPr/>
        <a:lstStyle/>
        <a:p>
          <a:r>
            <a:rPr lang="en-GB" sz="2400" dirty="0"/>
            <a:t>Analysis of TEL and conventional environmental law with lawyer</a:t>
          </a:r>
        </a:p>
      </dgm:t>
    </dgm:pt>
    <dgm:pt modelId="{627FB9E2-F428-4B0E-B3C7-9D54C3C04EAE}" type="parTrans" cxnId="{A6F814DE-446A-4EA6-BB0E-43A1EECA60E6}">
      <dgm:prSet/>
      <dgm:spPr/>
      <dgm:t>
        <a:bodyPr/>
        <a:lstStyle/>
        <a:p>
          <a:endParaRPr lang="en-GB"/>
        </a:p>
      </dgm:t>
    </dgm:pt>
    <dgm:pt modelId="{7D25BD7F-DEE3-4228-94B8-390DB6138D2B}" type="sibTrans" cxnId="{A6F814DE-446A-4EA6-BB0E-43A1EECA60E6}">
      <dgm:prSet/>
      <dgm:spPr/>
      <dgm:t>
        <a:bodyPr/>
        <a:lstStyle/>
        <a:p>
          <a:endParaRPr lang="en-GB"/>
        </a:p>
      </dgm:t>
    </dgm:pt>
    <dgm:pt modelId="{FAF3B599-2AA8-4CA8-82B3-C75EC4D94386}" type="pres">
      <dgm:prSet presAssocID="{2DE4B64F-82E3-439C-B6BC-BB23BE4B85AB}" presName="linearFlow" presStyleCnt="0">
        <dgm:presLayoutVars>
          <dgm:dir/>
          <dgm:animLvl val="lvl"/>
          <dgm:resizeHandles val="exact"/>
        </dgm:presLayoutVars>
      </dgm:prSet>
      <dgm:spPr/>
      <dgm:t>
        <a:bodyPr/>
        <a:lstStyle/>
        <a:p>
          <a:endParaRPr lang="en-GB"/>
        </a:p>
      </dgm:t>
    </dgm:pt>
    <dgm:pt modelId="{E1C0C479-C16E-40B2-97E0-272EE0247411}" type="pres">
      <dgm:prSet presAssocID="{6684D488-D51A-4EB5-AD71-0A372C3EF724}" presName="composite" presStyleCnt="0"/>
      <dgm:spPr/>
    </dgm:pt>
    <dgm:pt modelId="{54925EB8-2D51-4A24-99D8-E727468E8FDF}" type="pres">
      <dgm:prSet presAssocID="{6684D488-D51A-4EB5-AD71-0A372C3EF724}" presName="parentText" presStyleLbl="alignNode1" presStyleIdx="0" presStyleCnt="3">
        <dgm:presLayoutVars>
          <dgm:chMax val="1"/>
          <dgm:bulletEnabled val="1"/>
        </dgm:presLayoutVars>
      </dgm:prSet>
      <dgm:spPr/>
      <dgm:t>
        <a:bodyPr/>
        <a:lstStyle/>
        <a:p>
          <a:endParaRPr lang="en-GB"/>
        </a:p>
      </dgm:t>
    </dgm:pt>
    <dgm:pt modelId="{119DEE72-A42C-4A8A-9B55-6D6C0C0B54F2}" type="pres">
      <dgm:prSet presAssocID="{6684D488-D51A-4EB5-AD71-0A372C3EF724}" presName="descendantText" presStyleLbl="alignAcc1" presStyleIdx="0" presStyleCnt="3" custLinFactNeighborX="-622" custLinFactNeighborY="-3794">
        <dgm:presLayoutVars>
          <dgm:bulletEnabled val="1"/>
        </dgm:presLayoutVars>
      </dgm:prSet>
      <dgm:spPr/>
      <dgm:t>
        <a:bodyPr/>
        <a:lstStyle/>
        <a:p>
          <a:endParaRPr lang="en-GB"/>
        </a:p>
      </dgm:t>
    </dgm:pt>
    <dgm:pt modelId="{C4A3969C-70F1-437E-B970-3D6C0AC0EC42}" type="pres">
      <dgm:prSet presAssocID="{725EBED4-9A9F-4FDC-AB5A-FB56D6B08527}" presName="sp" presStyleCnt="0"/>
      <dgm:spPr/>
    </dgm:pt>
    <dgm:pt modelId="{D84CFC43-5792-4C83-B4FF-E93CF3AE77E5}" type="pres">
      <dgm:prSet presAssocID="{01B4AECC-57CC-4B72-8651-3A1C23B9CD3B}" presName="composite" presStyleCnt="0"/>
      <dgm:spPr/>
    </dgm:pt>
    <dgm:pt modelId="{4EAD5197-9AB3-43DB-B16A-FC64CB45EE80}" type="pres">
      <dgm:prSet presAssocID="{01B4AECC-57CC-4B72-8651-3A1C23B9CD3B}" presName="parentText" presStyleLbl="alignNode1" presStyleIdx="1" presStyleCnt="3">
        <dgm:presLayoutVars>
          <dgm:chMax val="1"/>
          <dgm:bulletEnabled val="1"/>
        </dgm:presLayoutVars>
      </dgm:prSet>
      <dgm:spPr/>
      <dgm:t>
        <a:bodyPr/>
        <a:lstStyle/>
        <a:p>
          <a:endParaRPr lang="en-GB"/>
        </a:p>
      </dgm:t>
    </dgm:pt>
    <dgm:pt modelId="{BEEA70E3-DEDB-482C-BEC8-1FA4D8705555}" type="pres">
      <dgm:prSet presAssocID="{01B4AECC-57CC-4B72-8651-3A1C23B9CD3B}" presName="descendantText" presStyleLbl="alignAcc1" presStyleIdx="1" presStyleCnt="3">
        <dgm:presLayoutVars>
          <dgm:bulletEnabled val="1"/>
        </dgm:presLayoutVars>
      </dgm:prSet>
      <dgm:spPr/>
      <dgm:t>
        <a:bodyPr/>
        <a:lstStyle/>
        <a:p>
          <a:endParaRPr lang="en-GB"/>
        </a:p>
      </dgm:t>
    </dgm:pt>
    <dgm:pt modelId="{E2A9FCB6-34AB-4F3F-862F-AD5C0267CE34}" type="pres">
      <dgm:prSet presAssocID="{5DCBD542-4FCA-4151-91C7-80F132D81747}" presName="sp" presStyleCnt="0"/>
      <dgm:spPr/>
    </dgm:pt>
    <dgm:pt modelId="{501D6109-4E7C-4569-8BDE-725186E036F6}" type="pres">
      <dgm:prSet presAssocID="{F25AE7C2-A051-4E77-A444-D9539FB598AE}" presName="composite" presStyleCnt="0"/>
      <dgm:spPr/>
    </dgm:pt>
    <dgm:pt modelId="{FCF4A1E9-6761-4FF5-952E-699285089974}" type="pres">
      <dgm:prSet presAssocID="{F25AE7C2-A051-4E77-A444-D9539FB598AE}" presName="parentText" presStyleLbl="alignNode1" presStyleIdx="2" presStyleCnt="3">
        <dgm:presLayoutVars>
          <dgm:chMax val="1"/>
          <dgm:bulletEnabled val="1"/>
        </dgm:presLayoutVars>
      </dgm:prSet>
      <dgm:spPr/>
      <dgm:t>
        <a:bodyPr/>
        <a:lstStyle/>
        <a:p>
          <a:endParaRPr lang="en-GB"/>
        </a:p>
      </dgm:t>
    </dgm:pt>
    <dgm:pt modelId="{953204B7-69F6-4946-AB34-A7E8D31FED3D}" type="pres">
      <dgm:prSet presAssocID="{F25AE7C2-A051-4E77-A444-D9539FB598AE}" presName="descendantText" presStyleLbl="alignAcc1" presStyleIdx="2" presStyleCnt="3" custScaleY="137059">
        <dgm:presLayoutVars>
          <dgm:bulletEnabled val="1"/>
        </dgm:presLayoutVars>
      </dgm:prSet>
      <dgm:spPr/>
      <dgm:t>
        <a:bodyPr/>
        <a:lstStyle/>
        <a:p>
          <a:endParaRPr lang="en-GB"/>
        </a:p>
      </dgm:t>
    </dgm:pt>
  </dgm:ptLst>
  <dgm:cxnLst>
    <dgm:cxn modelId="{8A5D3976-30DA-43F2-AB0A-49434C97B241}" type="presOf" srcId="{15D99E4B-9C94-4B91-906A-474535B9438D}" destId="{BEEA70E3-DEDB-482C-BEC8-1FA4D8705555}" srcOrd="0" destOrd="2" presId="urn:microsoft.com/office/officeart/2005/8/layout/chevron2"/>
    <dgm:cxn modelId="{26BF719D-9080-4DD4-9003-F5CE5D1493D2}" srcId="{2DE4B64F-82E3-439C-B6BC-BB23BE4B85AB}" destId="{6684D488-D51A-4EB5-AD71-0A372C3EF724}" srcOrd="0" destOrd="0" parTransId="{1D817F72-B74A-41C0-8840-7B2E822B6900}" sibTransId="{725EBED4-9A9F-4FDC-AB5A-FB56D6B08527}"/>
    <dgm:cxn modelId="{1FB4CCA5-AF4E-4263-AE5A-A4E9DE2629B0}" type="presOf" srcId="{2DE4B64F-82E3-439C-B6BC-BB23BE4B85AB}" destId="{FAF3B599-2AA8-4CA8-82B3-C75EC4D94386}" srcOrd="0" destOrd="0" presId="urn:microsoft.com/office/officeart/2005/8/layout/chevron2"/>
    <dgm:cxn modelId="{16393111-6CB2-4B8C-B8E9-1ADA39DD3494}" type="presOf" srcId="{D7B0C23B-B227-4074-BFB3-10602F649811}" destId="{119DEE72-A42C-4A8A-9B55-6D6C0C0B54F2}" srcOrd="0" destOrd="0" presId="urn:microsoft.com/office/officeart/2005/8/layout/chevron2"/>
    <dgm:cxn modelId="{6899ED96-BCA3-4A73-9DE3-D9728499DEBC}" srcId="{6684D488-D51A-4EB5-AD71-0A372C3EF724}" destId="{D7B0C23B-B227-4074-BFB3-10602F649811}" srcOrd="0" destOrd="0" parTransId="{F286AE66-714A-43E5-84EC-89F112FD6A99}" sibTransId="{397D36D8-727F-48C1-B60D-9A70D6384E8A}"/>
    <dgm:cxn modelId="{91C7B68F-C113-4D38-9524-BB9114D81DED}" srcId="{2DE4B64F-82E3-439C-B6BC-BB23BE4B85AB}" destId="{F25AE7C2-A051-4E77-A444-D9539FB598AE}" srcOrd="2" destOrd="0" parTransId="{637376F9-145E-4E19-B851-AF48A05CE97A}" sibTransId="{C13AA2AF-F96C-4071-A92C-35B791553A54}"/>
    <dgm:cxn modelId="{A6F814DE-446A-4EA6-BB0E-43A1EECA60E6}" srcId="{F25AE7C2-A051-4E77-A444-D9539FB598AE}" destId="{37ECBBB4-D78A-4BD0-81A7-6624C9F46300}" srcOrd="2" destOrd="0" parTransId="{627FB9E2-F428-4B0E-B3C7-9D54C3C04EAE}" sibTransId="{7D25BD7F-DEE3-4228-94B8-390DB6138D2B}"/>
    <dgm:cxn modelId="{05AEF71C-396B-4569-9401-68B0CD20DEA5}" type="presOf" srcId="{9B45D5CC-DBED-4A84-BD8C-CA4900CB71A4}" destId="{BEEA70E3-DEDB-482C-BEC8-1FA4D8705555}" srcOrd="0" destOrd="1" presId="urn:microsoft.com/office/officeart/2005/8/layout/chevron2"/>
    <dgm:cxn modelId="{F1182E08-FA8B-4431-8568-524853870FEB}" type="presOf" srcId="{97861796-2E35-485D-82D5-73805E6E4304}" destId="{119DEE72-A42C-4A8A-9B55-6D6C0C0B54F2}" srcOrd="0" destOrd="1" presId="urn:microsoft.com/office/officeart/2005/8/layout/chevron2"/>
    <dgm:cxn modelId="{E10AA04E-7B35-4024-A91D-F8A352DB48EB}" type="presOf" srcId="{4C041241-32D0-42D8-BE6F-CA1C99DECC3A}" destId="{953204B7-69F6-4946-AB34-A7E8D31FED3D}" srcOrd="0" destOrd="1" presId="urn:microsoft.com/office/officeart/2005/8/layout/chevron2"/>
    <dgm:cxn modelId="{A5FDD84C-0D1B-4EB1-BCAA-770E9B881555}" type="presOf" srcId="{F9A6B0E0-5A68-42A7-8937-1A4BBCCE7659}" destId="{BEEA70E3-DEDB-482C-BEC8-1FA4D8705555}" srcOrd="0" destOrd="0" presId="urn:microsoft.com/office/officeart/2005/8/layout/chevron2"/>
    <dgm:cxn modelId="{EBEC0D7E-1C4A-4B8C-B784-40DDC0751FC8}" type="presOf" srcId="{01B4AECC-57CC-4B72-8651-3A1C23B9CD3B}" destId="{4EAD5197-9AB3-43DB-B16A-FC64CB45EE80}" srcOrd="0" destOrd="0" presId="urn:microsoft.com/office/officeart/2005/8/layout/chevron2"/>
    <dgm:cxn modelId="{65EA31D3-140D-49F4-B22D-5AF2CB4E0B72}" type="presOf" srcId="{37ECBBB4-D78A-4BD0-81A7-6624C9F46300}" destId="{953204B7-69F6-4946-AB34-A7E8D31FED3D}" srcOrd="0" destOrd="2" presId="urn:microsoft.com/office/officeart/2005/8/layout/chevron2"/>
    <dgm:cxn modelId="{9CF7C19D-A7E0-45B7-A84C-3E0A867E309B}" srcId="{F25AE7C2-A051-4E77-A444-D9539FB598AE}" destId="{97D05D6A-1C2D-44E9-82BC-D44595D91044}" srcOrd="0" destOrd="0" parTransId="{CC252DB8-E758-4B2D-AAF4-41E0A7824178}" sibTransId="{B3D2CB68-E7E5-4EF5-BA49-88D08D00D0B3}"/>
    <dgm:cxn modelId="{30DE1323-B640-4264-9E70-792FAD9AE3F0}" srcId="{01B4AECC-57CC-4B72-8651-3A1C23B9CD3B}" destId="{15D99E4B-9C94-4B91-906A-474535B9438D}" srcOrd="2" destOrd="0" parTransId="{6375276D-8D57-4AAE-BC6D-6821EE0CFA53}" sibTransId="{489CFD36-56AA-4A35-B437-A30B882FA14E}"/>
    <dgm:cxn modelId="{AE73E630-883D-455A-B604-E5EDA07608D0}" type="presOf" srcId="{6684D488-D51A-4EB5-AD71-0A372C3EF724}" destId="{54925EB8-2D51-4A24-99D8-E727468E8FDF}" srcOrd="0" destOrd="0" presId="urn:microsoft.com/office/officeart/2005/8/layout/chevron2"/>
    <dgm:cxn modelId="{70910A43-9892-4D75-8B62-60F5A5AAD8C8}" type="presOf" srcId="{97D05D6A-1C2D-44E9-82BC-D44595D91044}" destId="{953204B7-69F6-4946-AB34-A7E8D31FED3D}" srcOrd="0" destOrd="0" presId="urn:microsoft.com/office/officeart/2005/8/layout/chevron2"/>
    <dgm:cxn modelId="{FD824451-3C87-46A8-B90C-A39D77B9D4B8}" srcId="{2DE4B64F-82E3-439C-B6BC-BB23BE4B85AB}" destId="{01B4AECC-57CC-4B72-8651-3A1C23B9CD3B}" srcOrd="1" destOrd="0" parTransId="{AC2CAD80-3BCE-4DFC-B649-2C649D94EACA}" sibTransId="{5DCBD542-4FCA-4151-91C7-80F132D81747}"/>
    <dgm:cxn modelId="{298CBD88-C30F-4AA7-BF56-0E9667E699AF}" srcId="{6684D488-D51A-4EB5-AD71-0A372C3EF724}" destId="{97861796-2E35-485D-82D5-73805E6E4304}" srcOrd="1" destOrd="0" parTransId="{B317C889-4D64-4682-AAEE-582D0DA12EEF}" sibTransId="{DC2CCD08-6C97-4DFB-9249-039E2DEA064B}"/>
    <dgm:cxn modelId="{07B118FA-25EC-4A00-860A-DBD5A2F097D7}" srcId="{F25AE7C2-A051-4E77-A444-D9539FB598AE}" destId="{4C041241-32D0-42D8-BE6F-CA1C99DECC3A}" srcOrd="1" destOrd="0" parTransId="{65294C70-0977-4E00-86F7-1D101411B968}" sibTransId="{FAE129D1-024B-45F4-A404-66F733AA05EE}"/>
    <dgm:cxn modelId="{213EEB61-D0D4-4EB9-BDE5-0021791D4AA5}" srcId="{01B4AECC-57CC-4B72-8651-3A1C23B9CD3B}" destId="{F9A6B0E0-5A68-42A7-8937-1A4BBCCE7659}" srcOrd="0" destOrd="0" parTransId="{1A5D16A0-ADBC-48FA-B53A-6E018DD2E6F7}" sibTransId="{877127E6-67C7-4AD1-B753-928676AD260D}"/>
    <dgm:cxn modelId="{5AA455BD-77BD-4FDE-BDC1-CD9716361085}" type="presOf" srcId="{F25AE7C2-A051-4E77-A444-D9539FB598AE}" destId="{FCF4A1E9-6761-4FF5-952E-699285089974}" srcOrd="0" destOrd="0" presId="urn:microsoft.com/office/officeart/2005/8/layout/chevron2"/>
    <dgm:cxn modelId="{0394768C-9E79-438F-9D12-7EB0FF9FFA5B}" srcId="{01B4AECC-57CC-4B72-8651-3A1C23B9CD3B}" destId="{9B45D5CC-DBED-4A84-BD8C-CA4900CB71A4}" srcOrd="1" destOrd="0" parTransId="{7FA5312E-0C88-4C9A-B206-EC74B9C8DAC9}" sibTransId="{3541E95C-7DF7-46B0-A747-5BE3E0B57AFA}"/>
    <dgm:cxn modelId="{2FEC9663-30D9-47EF-BD09-5E55739DC276}" type="presParOf" srcId="{FAF3B599-2AA8-4CA8-82B3-C75EC4D94386}" destId="{E1C0C479-C16E-40B2-97E0-272EE0247411}" srcOrd="0" destOrd="0" presId="urn:microsoft.com/office/officeart/2005/8/layout/chevron2"/>
    <dgm:cxn modelId="{D569FA86-E87D-4418-AB5C-2631B80FF1A9}" type="presParOf" srcId="{E1C0C479-C16E-40B2-97E0-272EE0247411}" destId="{54925EB8-2D51-4A24-99D8-E727468E8FDF}" srcOrd="0" destOrd="0" presId="urn:microsoft.com/office/officeart/2005/8/layout/chevron2"/>
    <dgm:cxn modelId="{DCD83AE1-BD7A-4AFF-8D91-622AE61E3D26}" type="presParOf" srcId="{E1C0C479-C16E-40B2-97E0-272EE0247411}" destId="{119DEE72-A42C-4A8A-9B55-6D6C0C0B54F2}" srcOrd="1" destOrd="0" presId="urn:microsoft.com/office/officeart/2005/8/layout/chevron2"/>
    <dgm:cxn modelId="{8D5A36EC-3571-4805-9E3E-A8E7BE38C22E}" type="presParOf" srcId="{FAF3B599-2AA8-4CA8-82B3-C75EC4D94386}" destId="{C4A3969C-70F1-437E-B970-3D6C0AC0EC42}" srcOrd="1" destOrd="0" presId="urn:microsoft.com/office/officeart/2005/8/layout/chevron2"/>
    <dgm:cxn modelId="{54FDBB3F-1956-4E95-8663-17A6DBF2F71A}" type="presParOf" srcId="{FAF3B599-2AA8-4CA8-82B3-C75EC4D94386}" destId="{D84CFC43-5792-4C83-B4FF-E93CF3AE77E5}" srcOrd="2" destOrd="0" presId="urn:microsoft.com/office/officeart/2005/8/layout/chevron2"/>
    <dgm:cxn modelId="{57C0EAC5-476B-4AAB-9098-AE5B4786A32A}" type="presParOf" srcId="{D84CFC43-5792-4C83-B4FF-E93CF3AE77E5}" destId="{4EAD5197-9AB3-43DB-B16A-FC64CB45EE80}" srcOrd="0" destOrd="0" presId="urn:microsoft.com/office/officeart/2005/8/layout/chevron2"/>
    <dgm:cxn modelId="{805A881F-EB72-4317-86E0-5310851C2FC6}" type="presParOf" srcId="{D84CFC43-5792-4C83-B4FF-E93CF3AE77E5}" destId="{BEEA70E3-DEDB-482C-BEC8-1FA4D8705555}" srcOrd="1" destOrd="0" presId="urn:microsoft.com/office/officeart/2005/8/layout/chevron2"/>
    <dgm:cxn modelId="{1F85CF6C-3C7B-4FDC-B3F3-E14D588BF0AD}" type="presParOf" srcId="{FAF3B599-2AA8-4CA8-82B3-C75EC4D94386}" destId="{E2A9FCB6-34AB-4F3F-862F-AD5C0267CE34}" srcOrd="3" destOrd="0" presId="urn:microsoft.com/office/officeart/2005/8/layout/chevron2"/>
    <dgm:cxn modelId="{BB32217F-D08C-4083-8709-E8C051DCD8DA}" type="presParOf" srcId="{FAF3B599-2AA8-4CA8-82B3-C75EC4D94386}" destId="{501D6109-4E7C-4569-8BDE-725186E036F6}" srcOrd="4" destOrd="0" presId="urn:microsoft.com/office/officeart/2005/8/layout/chevron2"/>
    <dgm:cxn modelId="{DAF8DE62-E84C-47A6-BA50-56476A1CD688}" type="presParOf" srcId="{501D6109-4E7C-4569-8BDE-725186E036F6}" destId="{FCF4A1E9-6761-4FF5-952E-699285089974}" srcOrd="0" destOrd="0" presId="urn:microsoft.com/office/officeart/2005/8/layout/chevron2"/>
    <dgm:cxn modelId="{DC87980A-653B-4AF0-896C-BC440F9EF9BE}" type="presParOf" srcId="{501D6109-4E7C-4569-8BDE-725186E036F6}" destId="{953204B7-69F6-4946-AB34-A7E8D31FED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DB8A9-27E5-4DFC-AECA-77E17DC572B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C3E416BC-69EC-4709-AC53-0E145583D297}">
      <dgm:prSet phldrT="[Text]"/>
      <dgm:spPr/>
      <dgm:t>
        <a:bodyPr/>
        <a:lstStyle/>
        <a:p>
          <a:r>
            <a:rPr lang="en-GB"/>
            <a:t>Tharaka community</a:t>
          </a:r>
        </a:p>
      </dgm:t>
    </dgm:pt>
    <dgm:pt modelId="{C987457C-52FA-4C63-966C-812D2259DB53}" type="parTrans" cxnId="{30F6F98A-F72C-424B-B6C3-F4A1D5840E90}">
      <dgm:prSet/>
      <dgm:spPr/>
      <dgm:t>
        <a:bodyPr/>
        <a:lstStyle/>
        <a:p>
          <a:endParaRPr lang="en-GB"/>
        </a:p>
      </dgm:t>
    </dgm:pt>
    <dgm:pt modelId="{C1489106-6A1E-401A-B943-BB415F35DD97}" type="sibTrans" cxnId="{30F6F98A-F72C-424B-B6C3-F4A1D5840E90}">
      <dgm:prSet/>
      <dgm:spPr/>
      <dgm:t>
        <a:bodyPr/>
        <a:lstStyle/>
        <a:p>
          <a:endParaRPr lang="en-GB"/>
        </a:p>
      </dgm:t>
    </dgm:pt>
    <dgm:pt modelId="{D063BA29-0742-40F7-9728-B46E2AA35D20}">
      <dgm:prSet phldrT="[Text]"/>
      <dgm:spPr/>
      <dgm:t>
        <a:bodyPr/>
        <a:lstStyle/>
        <a:p>
          <a:r>
            <a:rPr lang="en-GB"/>
            <a:t>Different clans with different cultural responsibilities</a:t>
          </a:r>
        </a:p>
      </dgm:t>
    </dgm:pt>
    <dgm:pt modelId="{45C63A0F-8E1C-4969-A9D0-C17483044635}" type="parTrans" cxnId="{E1F98611-1E37-44D3-9959-9485AD399238}">
      <dgm:prSet/>
      <dgm:spPr/>
      <dgm:t>
        <a:bodyPr/>
        <a:lstStyle/>
        <a:p>
          <a:endParaRPr lang="en-GB"/>
        </a:p>
      </dgm:t>
    </dgm:pt>
    <dgm:pt modelId="{67B90709-51C4-4E33-ABD9-E0168EA64301}" type="sibTrans" cxnId="{E1F98611-1E37-44D3-9959-9485AD399238}">
      <dgm:prSet/>
      <dgm:spPr/>
      <dgm:t>
        <a:bodyPr/>
        <a:lstStyle/>
        <a:p>
          <a:endParaRPr lang="en-GB"/>
        </a:p>
      </dgm:t>
    </dgm:pt>
    <dgm:pt modelId="{D34C89B7-97AF-45AC-9730-427911C04E04}">
      <dgm:prSet phldrT="[Text]"/>
      <dgm:spPr/>
      <dgm:t>
        <a:bodyPr/>
        <a:lstStyle/>
        <a:p>
          <a:r>
            <a:rPr lang="en-GB" dirty="0"/>
            <a:t>Custodians of sacred sites</a:t>
          </a:r>
        </a:p>
      </dgm:t>
    </dgm:pt>
    <dgm:pt modelId="{0FB433C8-B435-400C-B6A9-42066336D290}" type="parTrans" cxnId="{131645CC-E614-433D-B57A-EBC09EC37228}">
      <dgm:prSet/>
      <dgm:spPr/>
      <dgm:t>
        <a:bodyPr/>
        <a:lstStyle/>
        <a:p>
          <a:endParaRPr lang="en-GB"/>
        </a:p>
      </dgm:t>
    </dgm:pt>
    <dgm:pt modelId="{2543D937-3BA4-4513-BD34-D734E3064432}" type="sibTrans" cxnId="{131645CC-E614-433D-B57A-EBC09EC37228}">
      <dgm:prSet/>
      <dgm:spPr/>
      <dgm:t>
        <a:bodyPr/>
        <a:lstStyle/>
        <a:p>
          <a:endParaRPr lang="en-GB"/>
        </a:p>
      </dgm:t>
    </dgm:pt>
    <dgm:pt modelId="{58A0BBB0-6394-4642-8E3F-383F77CA56AA}">
      <dgm:prSet phldrT="[Text]"/>
      <dgm:spPr/>
      <dgm:t>
        <a:bodyPr/>
        <a:lstStyle/>
        <a:p>
          <a:r>
            <a:rPr lang="en-GB" dirty="0" smtClean="0"/>
            <a:t>Practitioners and government </a:t>
          </a:r>
          <a:endParaRPr lang="en-GB" dirty="0"/>
        </a:p>
      </dgm:t>
    </dgm:pt>
    <dgm:pt modelId="{3D66EAF4-E3E4-4A48-A367-DFCE0C59C87A}" type="parTrans" cxnId="{515704F2-770B-4A0B-9F91-49F60244ED50}">
      <dgm:prSet/>
      <dgm:spPr/>
      <dgm:t>
        <a:bodyPr/>
        <a:lstStyle/>
        <a:p>
          <a:endParaRPr lang="en-GB"/>
        </a:p>
      </dgm:t>
    </dgm:pt>
    <dgm:pt modelId="{5CA373F8-86BC-49D8-ABC4-4C0F3E647F0B}" type="sibTrans" cxnId="{515704F2-770B-4A0B-9F91-49F60244ED50}">
      <dgm:prSet/>
      <dgm:spPr/>
      <dgm:t>
        <a:bodyPr/>
        <a:lstStyle/>
        <a:p>
          <a:endParaRPr lang="en-GB"/>
        </a:p>
      </dgm:t>
    </dgm:pt>
    <dgm:pt modelId="{6C7D503A-5DAC-444C-9383-60093B7F67C8}">
      <dgm:prSet phldrT="[Text]"/>
      <dgm:spPr/>
      <dgm:t>
        <a:bodyPr/>
        <a:lstStyle/>
        <a:p>
          <a:r>
            <a:rPr lang="en-GB" dirty="0"/>
            <a:t>Civil society organizations implementing environment and livelihood projects </a:t>
          </a:r>
        </a:p>
      </dgm:t>
    </dgm:pt>
    <dgm:pt modelId="{B320AB7B-3ECE-4B8E-9C41-EE12495C71FE}" type="parTrans" cxnId="{067C2898-4FD9-4337-B2A4-2FE156B53B3F}">
      <dgm:prSet/>
      <dgm:spPr/>
      <dgm:t>
        <a:bodyPr/>
        <a:lstStyle/>
        <a:p>
          <a:endParaRPr lang="en-GB"/>
        </a:p>
      </dgm:t>
    </dgm:pt>
    <dgm:pt modelId="{FC355795-7516-474D-9680-3A7725AEC971}" type="sibTrans" cxnId="{067C2898-4FD9-4337-B2A4-2FE156B53B3F}">
      <dgm:prSet/>
      <dgm:spPr/>
      <dgm:t>
        <a:bodyPr/>
        <a:lstStyle/>
        <a:p>
          <a:endParaRPr lang="en-GB"/>
        </a:p>
      </dgm:t>
    </dgm:pt>
    <dgm:pt modelId="{23B56623-F12E-4101-80E4-9DF22FC05882}">
      <dgm:prSet phldrT="[Text]"/>
      <dgm:spPr/>
      <dgm:t>
        <a:bodyPr/>
        <a:lstStyle/>
        <a:p>
          <a:r>
            <a:rPr lang="en-GB"/>
            <a:t>Government administrators keen to ensure peace prevails during the process</a:t>
          </a:r>
        </a:p>
      </dgm:t>
    </dgm:pt>
    <dgm:pt modelId="{17C9A131-887E-4F31-B79E-0D0162A3ADD5}" type="parTrans" cxnId="{2DC04A28-7261-48B4-A574-94871A45AEB5}">
      <dgm:prSet/>
      <dgm:spPr/>
      <dgm:t>
        <a:bodyPr/>
        <a:lstStyle/>
        <a:p>
          <a:endParaRPr lang="en-GB"/>
        </a:p>
      </dgm:t>
    </dgm:pt>
    <dgm:pt modelId="{64C30A29-497F-40F4-8753-88E3A619B827}" type="sibTrans" cxnId="{2DC04A28-7261-48B4-A574-94871A45AEB5}">
      <dgm:prSet/>
      <dgm:spPr/>
      <dgm:t>
        <a:bodyPr/>
        <a:lstStyle/>
        <a:p>
          <a:endParaRPr lang="en-GB"/>
        </a:p>
      </dgm:t>
    </dgm:pt>
    <dgm:pt modelId="{CBFA9225-FFE7-4B55-A536-DB81103EE15B}">
      <dgm:prSet phldrT="[Text]"/>
      <dgm:spPr/>
      <dgm:t>
        <a:bodyPr/>
        <a:lstStyle/>
        <a:p>
          <a:r>
            <a:rPr lang="en-GB"/>
            <a:t>Scientists (including social scientists)</a:t>
          </a:r>
        </a:p>
      </dgm:t>
    </dgm:pt>
    <dgm:pt modelId="{4E85A69C-E0AB-450C-ADB9-226FA883918B}" type="parTrans" cxnId="{28F22871-F08B-483C-8E88-DAB5684C48D9}">
      <dgm:prSet/>
      <dgm:spPr/>
      <dgm:t>
        <a:bodyPr/>
        <a:lstStyle/>
        <a:p>
          <a:endParaRPr lang="en-GB"/>
        </a:p>
      </dgm:t>
    </dgm:pt>
    <dgm:pt modelId="{0904C15D-DD1C-4285-9296-ACEEA27CC654}" type="sibTrans" cxnId="{28F22871-F08B-483C-8E88-DAB5684C48D9}">
      <dgm:prSet/>
      <dgm:spPr/>
      <dgm:t>
        <a:bodyPr/>
        <a:lstStyle/>
        <a:p>
          <a:endParaRPr lang="en-GB"/>
        </a:p>
      </dgm:t>
    </dgm:pt>
    <dgm:pt modelId="{4433748C-D542-4935-837D-6FA8DC24DEEE}">
      <dgm:prSet phldrT="[Text]" custT="1"/>
      <dgm:spPr/>
      <dgm:t>
        <a:bodyPr/>
        <a:lstStyle/>
        <a:p>
          <a:r>
            <a:rPr lang="en-GB" sz="1800"/>
            <a:t>WARMA who deal with rivers and catchment areas</a:t>
          </a:r>
        </a:p>
      </dgm:t>
    </dgm:pt>
    <dgm:pt modelId="{8CC82361-0C10-4B82-ADBD-697FFB290F88}" type="parTrans" cxnId="{0F57F080-891F-4F7C-A4E1-9692A71C5A58}">
      <dgm:prSet/>
      <dgm:spPr/>
      <dgm:t>
        <a:bodyPr/>
        <a:lstStyle/>
        <a:p>
          <a:endParaRPr lang="en-GB"/>
        </a:p>
      </dgm:t>
    </dgm:pt>
    <dgm:pt modelId="{C79C062C-1723-4073-8B6F-494434D9A297}" type="sibTrans" cxnId="{0F57F080-891F-4F7C-A4E1-9692A71C5A58}">
      <dgm:prSet/>
      <dgm:spPr/>
      <dgm:t>
        <a:bodyPr/>
        <a:lstStyle/>
        <a:p>
          <a:endParaRPr lang="en-GB"/>
        </a:p>
      </dgm:t>
    </dgm:pt>
    <dgm:pt modelId="{86EB21E3-C944-4D0A-92E8-4AB3B6C947CC}">
      <dgm:prSet phldrT="[Text]" custT="1"/>
      <dgm:spPr/>
      <dgm:t>
        <a:bodyPr/>
        <a:lstStyle/>
        <a:p>
          <a:r>
            <a:rPr lang="en-GB" sz="1800"/>
            <a:t>Foresters and agricultural officers dealing with general environmental protection and food production</a:t>
          </a:r>
        </a:p>
      </dgm:t>
    </dgm:pt>
    <dgm:pt modelId="{620017DF-C562-41E2-91AB-4B5425E48D79}" type="parTrans" cxnId="{755D9ECA-4D84-4ED1-B310-60BFE0609709}">
      <dgm:prSet/>
      <dgm:spPr/>
      <dgm:t>
        <a:bodyPr/>
        <a:lstStyle/>
        <a:p>
          <a:endParaRPr lang="en-GB"/>
        </a:p>
      </dgm:t>
    </dgm:pt>
    <dgm:pt modelId="{79067D95-4BA9-460A-BA45-84A965CEAEB7}" type="sibTrans" cxnId="{755D9ECA-4D84-4ED1-B310-60BFE0609709}">
      <dgm:prSet/>
      <dgm:spPr/>
      <dgm:t>
        <a:bodyPr/>
        <a:lstStyle/>
        <a:p>
          <a:endParaRPr lang="en-GB"/>
        </a:p>
      </dgm:t>
    </dgm:pt>
    <dgm:pt modelId="{BD169F44-CFAA-4987-A7EA-9CDA0C683C78}">
      <dgm:prSet phldrT="[Text]"/>
      <dgm:spPr/>
      <dgm:t>
        <a:bodyPr/>
        <a:lstStyle/>
        <a:p>
          <a:r>
            <a:rPr lang="en-GB" dirty="0"/>
            <a:t>General community members</a:t>
          </a:r>
        </a:p>
      </dgm:t>
    </dgm:pt>
    <dgm:pt modelId="{82D7645F-BE36-46D3-B7EA-A6258B50C3A5}" type="parTrans" cxnId="{AB9ABB7A-BF1E-4F9F-B49C-E7DE7E4E152A}">
      <dgm:prSet/>
      <dgm:spPr/>
      <dgm:t>
        <a:bodyPr/>
        <a:lstStyle/>
        <a:p>
          <a:endParaRPr lang="en-GB"/>
        </a:p>
      </dgm:t>
    </dgm:pt>
    <dgm:pt modelId="{721A4463-6804-4852-BB67-4E87978171BB}" type="sibTrans" cxnId="{AB9ABB7A-BF1E-4F9F-B49C-E7DE7E4E152A}">
      <dgm:prSet/>
      <dgm:spPr/>
      <dgm:t>
        <a:bodyPr/>
        <a:lstStyle/>
        <a:p>
          <a:endParaRPr lang="en-GB"/>
        </a:p>
      </dgm:t>
    </dgm:pt>
    <dgm:pt modelId="{8426CF85-DFE8-4900-8F7F-2C4F2CD077AB}">
      <dgm:prSet phldrT="[Text]" custT="1"/>
      <dgm:spPr/>
      <dgm:t>
        <a:bodyPr/>
        <a:lstStyle/>
        <a:p>
          <a:endParaRPr lang="en-GB" sz="1800"/>
        </a:p>
      </dgm:t>
    </dgm:pt>
    <dgm:pt modelId="{4625DC73-9BC9-4F02-991D-E07FE5BAFAE8}" type="parTrans" cxnId="{97290A0E-DA50-4DFA-9D0B-965A90C3DC94}">
      <dgm:prSet/>
      <dgm:spPr/>
      <dgm:t>
        <a:bodyPr/>
        <a:lstStyle/>
        <a:p>
          <a:endParaRPr lang="en-GB"/>
        </a:p>
      </dgm:t>
    </dgm:pt>
    <dgm:pt modelId="{F30AB393-5C01-456C-992A-DB1CB53BDF6C}" type="sibTrans" cxnId="{97290A0E-DA50-4DFA-9D0B-965A90C3DC94}">
      <dgm:prSet/>
      <dgm:spPr/>
      <dgm:t>
        <a:bodyPr/>
        <a:lstStyle/>
        <a:p>
          <a:endParaRPr lang="en-GB"/>
        </a:p>
      </dgm:t>
    </dgm:pt>
    <dgm:pt modelId="{0BDCFB50-0698-4F21-B202-34980AE0DC87}">
      <dgm:prSet phldrT="[Text]" custT="1"/>
      <dgm:spPr/>
      <dgm:t>
        <a:bodyPr/>
        <a:lstStyle/>
        <a:p>
          <a:r>
            <a:rPr lang="en-GB" sz="1800"/>
            <a:t>National Museums of Kenya dealing with gazettment of sacred ecosystems and cultural heritage</a:t>
          </a:r>
        </a:p>
      </dgm:t>
    </dgm:pt>
    <dgm:pt modelId="{7BC2F797-F51F-47A3-89E8-F86631841D65}" type="parTrans" cxnId="{53ADC5B0-AA30-4E4A-975C-10AFD5FFADB3}">
      <dgm:prSet/>
      <dgm:spPr/>
      <dgm:t>
        <a:bodyPr/>
        <a:lstStyle/>
        <a:p>
          <a:endParaRPr lang="en-GB"/>
        </a:p>
      </dgm:t>
    </dgm:pt>
    <dgm:pt modelId="{5BE44FFE-8402-435C-8475-A527077A59AA}" type="sibTrans" cxnId="{53ADC5B0-AA30-4E4A-975C-10AFD5FFADB3}">
      <dgm:prSet/>
      <dgm:spPr/>
      <dgm:t>
        <a:bodyPr/>
        <a:lstStyle/>
        <a:p>
          <a:endParaRPr lang="en-GB"/>
        </a:p>
      </dgm:t>
    </dgm:pt>
    <dgm:pt modelId="{8AAA376E-E484-4A46-80DB-B9242107D0EF}">
      <dgm:prSet phldrT="[Text]" custT="1"/>
      <dgm:spPr/>
      <dgm:t>
        <a:bodyPr/>
        <a:lstStyle/>
        <a:p>
          <a:r>
            <a:rPr lang="en-GB" sz="1800"/>
            <a:t>Lawyers and other social scientists  to connect  traditional ecological  law and conventional  law</a:t>
          </a:r>
        </a:p>
      </dgm:t>
    </dgm:pt>
    <dgm:pt modelId="{9FF2271F-913E-4D8D-A13B-8BFBF892A38F}" type="parTrans" cxnId="{CE24DB6E-C635-4F55-9799-1B765CA58584}">
      <dgm:prSet/>
      <dgm:spPr/>
      <dgm:t>
        <a:bodyPr/>
        <a:lstStyle/>
        <a:p>
          <a:endParaRPr lang="en-GB"/>
        </a:p>
      </dgm:t>
    </dgm:pt>
    <dgm:pt modelId="{0286FA6E-2919-43CC-94E6-D473B40EBC5A}" type="sibTrans" cxnId="{CE24DB6E-C635-4F55-9799-1B765CA58584}">
      <dgm:prSet/>
      <dgm:spPr/>
      <dgm:t>
        <a:bodyPr/>
        <a:lstStyle/>
        <a:p>
          <a:endParaRPr lang="en-GB"/>
        </a:p>
      </dgm:t>
    </dgm:pt>
    <dgm:pt modelId="{66EA078E-BFA3-4322-89BB-B5B0584A5D3E}" type="pres">
      <dgm:prSet presAssocID="{8D4DB8A9-27E5-4DFC-AECA-77E17DC572B9}" presName="Name0" presStyleCnt="0">
        <dgm:presLayoutVars>
          <dgm:dir/>
          <dgm:animLvl val="lvl"/>
          <dgm:resizeHandles val="exact"/>
        </dgm:presLayoutVars>
      </dgm:prSet>
      <dgm:spPr/>
      <dgm:t>
        <a:bodyPr/>
        <a:lstStyle/>
        <a:p>
          <a:endParaRPr lang="en-GB"/>
        </a:p>
      </dgm:t>
    </dgm:pt>
    <dgm:pt modelId="{3473F835-304B-4663-A0F2-9093704907CF}" type="pres">
      <dgm:prSet presAssocID="{C3E416BC-69EC-4709-AC53-0E145583D297}" presName="linNode" presStyleCnt="0"/>
      <dgm:spPr/>
    </dgm:pt>
    <dgm:pt modelId="{DA37EE36-B2BF-4E1A-958C-D0200147140D}" type="pres">
      <dgm:prSet presAssocID="{C3E416BC-69EC-4709-AC53-0E145583D297}" presName="parentText" presStyleLbl="node1" presStyleIdx="0" presStyleCnt="3" custScaleX="77369">
        <dgm:presLayoutVars>
          <dgm:chMax val="1"/>
          <dgm:bulletEnabled val="1"/>
        </dgm:presLayoutVars>
      </dgm:prSet>
      <dgm:spPr/>
      <dgm:t>
        <a:bodyPr/>
        <a:lstStyle/>
        <a:p>
          <a:endParaRPr lang="en-GB"/>
        </a:p>
      </dgm:t>
    </dgm:pt>
    <dgm:pt modelId="{96EAB677-0573-405C-9EE1-A482AD257A06}" type="pres">
      <dgm:prSet presAssocID="{C3E416BC-69EC-4709-AC53-0E145583D297}" presName="descendantText" presStyleLbl="alignAccFollowNode1" presStyleIdx="0" presStyleCnt="3">
        <dgm:presLayoutVars>
          <dgm:bulletEnabled val="1"/>
        </dgm:presLayoutVars>
      </dgm:prSet>
      <dgm:spPr/>
      <dgm:t>
        <a:bodyPr/>
        <a:lstStyle/>
        <a:p>
          <a:endParaRPr lang="en-GB"/>
        </a:p>
      </dgm:t>
    </dgm:pt>
    <dgm:pt modelId="{CBBAA3DA-A589-49A3-A29A-411E56909707}" type="pres">
      <dgm:prSet presAssocID="{C1489106-6A1E-401A-B943-BB415F35DD97}" presName="sp" presStyleCnt="0"/>
      <dgm:spPr/>
    </dgm:pt>
    <dgm:pt modelId="{38C3FF30-EA36-42CC-BA7C-19F2F11EE945}" type="pres">
      <dgm:prSet presAssocID="{58A0BBB0-6394-4642-8E3F-383F77CA56AA}" presName="linNode" presStyleCnt="0"/>
      <dgm:spPr/>
    </dgm:pt>
    <dgm:pt modelId="{A8F7495B-51C3-40E8-ACF3-0C62F22537EC}" type="pres">
      <dgm:prSet presAssocID="{58A0BBB0-6394-4642-8E3F-383F77CA56AA}" presName="parentText" presStyleLbl="node1" presStyleIdx="1" presStyleCnt="3" custScaleX="79173">
        <dgm:presLayoutVars>
          <dgm:chMax val="1"/>
          <dgm:bulletEnabled val="1"/>
        </dgm:presLayoutVars>
      </dgm:prSet>
      <dgm:spPr/>
      <dgm:t>
        <a:bodyPr/>
        <a:lstStyle/>
        <a:p>
          <a:endParaRPr lang="en-GB"/>
        </a:p>
      </dgm:t>
    </dgm:pt>
    <dgm:pt modelId="{183AC90F-8C43-4008-B6C9-5BFBC817D188}" type="pres">
      <dgm:prSet presAssocID="{58A0BBB0-6394-4642-8E3F-383F77CA56AA}" presName="descendantText" presStyleLbl="alignAccFollowNode1" presStyleIdx="1" presStyleCnt="3">
        <dgm:presLayoutVars>
          <dgm:bulletEnabled val="1"/>
        </dgm:presLayoutVars>
      </dgm:prSet>
      <dgm:spPr/>
      <dgm:t>
        <a:bodyPr/>
        <a:lstStyle/>
        <a:p>
          <a:endParaRPr lang="en-GB"/>
        </a:p>
      </dgm:t>
    </dgm:pt>
    <dgm:pt modelId="{A20D9F18-EB84-4467-8EB7-6AC48F377949}" type="pres">
      <dgm:prSet presAssocID="{5CA373F8-86BC-49D8-ABC4-4C0F3E647F0B}" presName="sp" presStyleCnt="0"/>
      <dgm:spPr/>
    </dgm:pt>
    <dgm:pt modelId="{171993C2-D286-4C04-BFC0-3BBDA914E247}" type="pres">
      <dgm:prSet presAssocID="{CBFA9225-FFE7-4B55-A536-DB81103EE15B}" presName="linNode" presStyleCnt="0"/>
      <dgm:spPr/>
    </dgm:pt>
    <dgm:pt modelId="{9BD804C0-441F-47D8-99B8-1BD68E16370C}" type="pres">
      <dgm:prSet presAssocID="{CBFA9225-FFE7-4B55-A536-DB81103EE15B}" presName="parentText" presStyleLbl="node1" presStyleIdx="2" presStyleCnt="3" custScaleX="82719">
        <dgm:presLayoutVars>
          <dgm:chMax val="1"/>
          <dgm:bulletEnabled val="1"/>
        </dgm:presLayoutVars>
      </dgm:prSet>
      <dgm:spPr/>
      <dgm:t>
        <a:bodyPr/>
        <a:lstStyle/>
        <a:p>
          <a:endParaRPr lang="en-GB"/>
        </a:p>
      </dgm:t>
    </dgm:pt>
    <dgm:pt modelId="{18974BB4-BB54-49D6-8B70-A8891CEE7E86}" type="pres">
      <dgm:prSet presAssocID="{CBFA9225-FFE7-4B55-A536-DB81103EE15B}" presName="descendantText" presStyleLbl="alignAccFollowNode1" presStyleIdx="2" presStyleCnt="3" custScaleY="161817">
        <dgm:presLayoutVars>
          <dgm:bulletEnabled val="1"/>
        </dgm:presLayoutVars>
      </dgm:prSet>
      <dgm:spPr/>
      <dgm:t>
        <a:bodyPr/>
        <a:lstStyle/>
        <a:p>
          <a:endParaRPr lang="en-GB"/>
        </a:p>
      </dgm:t>
    </dgm:pt>
  </dgm:ptLst>
  <dgm:cxnLst>
    <dgm:cxn modelId="{DB9597D3-9546-4F5A-A0B3-9FFF63907A78}" type="presOf" srcId="{8D4DB8A9-27E5-4DFC-AECA-77E17DC572B9}" destId="{66EA078E-BFA3-4322-89BB-B5B0584A5D3E}" srcOrd="0" destOrd="0" presId="urn:microsoft.com/office/officeart/2005/8/layout/vList5"/>
    <dgm:cxn modelId="{131645CC-E614-433D-B57A-EBC09EC37228}" srcId="{C3E416BC-69EC-4709-AC53-0E145583D297}" destId="{D34C89B7-97AF-45AC-9730-427911C04E04}" srcOrd="1" destOrd="0" parTransId="{0FB433C8-B435-400C-B6A9-42066336D290}" sibTransId="{2543D937-3BA4-4513-BD34-D734E3064432}"/>
    <dgm:cxn modelId="{AD1610D5-7996-48DD-BE57-0F9C5E033B5F}" type="presOf" srcId="{BD169F44-CFAA-4987-A7EA-9CDA0C683C78}" destId="{96EAB677-0573-405C-9EE1-A482AD257A06}" srcOrd="0" destOrd="2" presId="urn:microsoft.com/office/officeart/2005/8/layout/vList5"/>
    <dgm:cxn modelId="{FF445D17-A8DA-4CFA-A8B1-540BEB717AB2}" type="presOf" srcId="{D063BA29-0742-40F7-9728-B46E2AA35D20}" destId="{96EAB677-0573-405C-9EE1-A482AD257A06}" srcOrd="0" destOrd="0" presId="urn:microsoft.com/office/officeart/2005/8/layout/vList5"/>
    <dgm:cxn modelId="{067C2898-4FD9-4337-B2A4-2FE156B53B3F}" srcId="{58A0BBB0-6394-4642-8E3F-383F77CA56AA}" destId="{6C7D503A-5DAC-444C-9383-60093B7F67C8}" srcOrd="0" destOrd="0" parTransId="{B320AB7B-3ECE-4B8E-9C41-EE12495C71FE}" sibTransId="{FC355795-7516-474D-9680-3A7725AEC971}"/>
    <dgm:cxn modelId="{0F57F080-891F-4F7C-A4E1-9692A71C5A58}" srcId="{CBFA9225-FFE7-4B55-A536-DB81103EE15B}" destId="{4433748C-D542-4935-837D-6FA8DC24DEEE}" srcOrd="0" destOrd="0" parTransId="{8CC82361-0C10-4B82-ADBD-697FFB290F88}" sibTransId="{C79C062C-1723-4073-8B6F-494434D9A297}"/>
    <dgm:cxn modelId="{E545792C-C644-433A-9EF2-3A028D99DC34}" type="presOf" srcId="{8AAA376E-E484-4A46-80DB-B9242107D0EF}" destId="{18974BB4-BB54-49D6-8B70-A8891CEE7E86}" srcOrd="0" destOrd="3" presId="urn:microsoft.com/office/officeart/2005/8/layout/vList5"/>
    <dgm:cxn modelId="{755D9ECA-4D84-4ED1-B310-60BFE0609709}" srcId="{CBFA9225-FFE7-4B55-A536-DB81103EE15B}" destId="{86EB21E3-C944-4D0A-92E8-4AB3B6C947CC}" srcOrd="2" destOrd="0" parTransId="{620017DF-C562-41E2-91AB-4B5425E48D79}" sibTransId="{79067D95-4BA9-460A-BA45-84A965CEAEB7}"/>
    <dgm:cxn modelId="{A4B10A22-4DBA-487D-95EB-0EE70EDE482A}" type="presOf" srcId="{0BDCFB50-0698-4F21-B202-34980AE0DC87}" destId="{18974BB4-BB54-49D6-8B70-A8891CEE7E86}" srcOrd="0" destOrd="1" presId="urn:microsoft.com/office/officeart/2005/8/layout/vList5"/>
    <dgm:cxn modelId="{4998EACB-43C8-497F-B46A-B69831799CD0}" type="presOf" srcId="{D34C89B7-97AF-45AC-9730-427911C04E04}" destId="{96EAB677-0573-405C-9EE1-A482AD257A06}" srcOrd="0" destOrd="1" presId="urn:microsoft.com/office/officeart/2005/8/layout/vList5"/>
    <dgm:cxn modelId="{CE24DB6E-C635-4F55-9799-1B765CA58584}" srcId="{CBFA9225-FFE7-4B55-A536-DB81103EE15B}" destId="{8AAA376E-E484-4A46-80DB-B9242107D0EF}" srcOrd="3" destOrd="0" parTransId="{9FF2271F-913E-4D8D-A13B-8BFBF892A38F}" sibTransId="{0286FA6E-2919-43CC-94E6-D473B40EBC5A}"/>
    <dgm:cxn modelId="{F5B08EE2-A448-4162-BA4A-C01D17BD9755}" type="presOf" srcId="{C3E416BC-69EC-4709-AC53-0E145583D297}" destId="{DA37EE36-B2BF-4E1A-958C-D0200147140D}" srcOrd="0" destOrd="0" presId="urn:microsoft.com/office/officeart/2005/8/layout/vList5"/>
    <dgm:cxn modelId="{2E384EE9-B583-43BD-A7E2-E49E2B23C3F5}" type="presOf" srcId="{58A0BBB0-6394-4642-8E3F-383F77CA56AA}" destId="{A8F7495B-51C3-40E8-ACF3-0C62F22537EC}" srcOrd="0" destOrd="0" presId="urn:microsoft.com/office/officeart/2005/8/layout/vList5"/>
    <dgm:cxn modelId="{DC4B280B-DDD0-4A47-B5D5-C346D3445ACC}" type="presOf" srcId="{86EB21E3-C944-4D0A-92E8-4AB3B6C947CC}" destId="{18974BB4-BB54-49D6-8B70-A8891CEE7E86}" srcOrd="0" destOrd="2" presId="urn:microsoft.com/office/officeart/2005/8/layout/vList5"/>
    <dgm:cxn modelId="{501C9093-0E54-4CCE-9FC0-9E5A4D759CBD}" type="presOf" srcId="{4433748C-D542-4935-837D-6FA8DC24DEEE}" destId="{18974BB4-BB54-49D6-8B70-A8891CEE7E86}" srcOrd="0" destOrd="0" presId="urn:microsoft.com/office/officeart/2005/8/layout/vList5"/>
    <dgm:cxn modelId="{E1F98611-1E37-44D3-9959-9485AD399238}" srcId="{C3E416BC-69EC-4709-AC53-0E145583D297}" destId="{D063BA29-0742-40F7-9728-B46E2AA35D20}" srcOrd="0" destOrd="0" parTransId="{45C63A0F-8E1C-4969-A9D0-C17483044635}" sibTransId="{67B90709-51C4-4E33-ABD9-E0168EA64301}"/>
    <dgm:cxn modelId="{515704F2-770B-4A0B-9F91-49F60244ED50}" srcId="{8D4DB8A9-27E5-4DFC-AECA-77E17DC572B9}" destId="{58A0BBB0-6394-4642-8E3F-383F77CA56AA}" srcOrd="1" destOrd="0" parTransId="{3D66EAF4-E3E4-4A48-A367-DFCE0C59C87A}" sibTransId="{5CA373F8-86BC-49D8-ABC4-4C0F3E647F0B}"/>
    <dgm:cxn modelId="{E3869FC7-1139-4090-AE8B-F80160AAD3B6}" type="presOf" srcId="{6C7D503A-5DAC-444C-9383-60093B7F67C8}" destId="{183AC90F-8C43-4008-B6C9-5BFBC817D188}" srcOrd="0" destOrd="0" presId="urn:microsoft.com/office/officeart/2005/8/layout/vList5"/>
    <dgm:cxn modelId="{30F6F98A-F72C-424B-B6C3-F4A1D5840E90}" srcId="{8D4DB8A9-27E5-4DFC-AECA-77E17DC572B9}" destId="{C3E416BC-69EC-4709-AC53-0E145583D297}" srcOrd="0" destOrd="0" parTransId="{C987457C-52FA-4C63-966C-812D2259DB53}" sibTransId="{C1489106-6A1E-401A-B943-BB415F35DD97}"/>
    <dgm:cxn modelId="{97290A0E-DA50-4DFA-9D0B-965A90C3DC94}" srcId="{CBFA9225-FFE7-4B55-A536-DB81103EE15B}" destId="{8426CF85-DFE8-4900-8F7F-2C4F2CD077AB}" srcOrd="4" destOrd="0" parTransId="{4625DC73-9BC9-4F02-991D-E07FE5BAFAE8}" sibTransId="{F30AB393-5C01-456C-992A-DB1CB53BDF6C}"/>
    <dgm:cxn modelId="{53ADC5B0-AA30-4E4A-975C-10AFD5FFADB3}" srcId="{CBFA9225-FFE7-4B55-A536-DB81103EE15B}" destId="{0BDCFB50-0698-4F21-B202-34980AE0DC87}" srcOrd="1" destOrd="0" parTransId="{7BC2F797-F51F-47A3-89E8-F86631841D65}" sibTransId="{5BE44FFE-8402-435C-8475-A527077A59AA}"/>
    <dgm:cxn modelId="{AB9ABB7A-BF1E-4F9F-B49C-E7DE7E4E152A}" srcId="{C3E416BC-69EC-4709-AC53-0E145583D297}" destId="{BD169F44-CFAA-4987-A7EA-9CDA0C683C78}" srcOrd="2" destOrd="0" parTransId="{82D7645F-BE36-46D3-B7EA-A6258B50C3A5}" sibTransId="{721A4463-6804-4852-BB67-4E87978171BB}"/>
    <dgm:cxn modelId="{5174F390-3CF2-484B-9D0E-54EE5F32FD06}" type="presOf" srcId="{23B56623-F12E-4101-80E4-9DF22FC05882}" destId="{183AC90F-8C43-4008-B6C9-5BFBC817D188}" srcOrd="0" destOrd="1" presId="urn:microsoft.com/office/officeart/2005/8/layout/vList5"/>
    <dgm:cxn modelId="{6C6F4A81-3ABB-4816-B676-9EE32747346D}" type="presOf" srcId="{CBFA9225-FFE7-4B55-A536-DB81103EE15B}" destId="{9BD804C0-441F-47D8-99B8-1BD68E16370C}" srcOrd="0" destOrd="0" presId="urn:microsoft.com/office/officeart/2005/8/layout/vList5"/>
    <dgm:cxn modelId="{C6CE1718-E620-4F7A-A93A-772387070CF8}" type="presOf" srcId="{8426CF85-DFE8-4900-8F7F-2C4F2CD077AB}" destId="{18974BB4-BB54-49D6-8B70-A8891CEE7E86}" srcOrd="0" destOrd="4" presId="urn:microsoft.com/office/officeart/2005/8/layout/vList5"/>
    <dgm:cxn modelId="{28F22871-F08B-483C-8E88-DAB5684C48D9}" srcId="{8D4DB8A9-27E5-4DFC-AECA-77E17DC572B9}" destId="{CBFA9225-FFE7-4B55-A536-DB81103EE15B}" srcOrd="2" destOrd="0" parTransId="{4E85A69C-E0AB-450C-ADB9-226FA883918B}" sibTransId="{0904C15D-DD1C-4285-9296-ACEEA27CC654}"/>
    <dgm:cxn modelId="{2DC04A28-7261-48B4-A574-94871A45AEB5}" srcId="{58A0BBB0-6394-4642-8E3F-383F77CA56AA}" destId="{23B56623-F12E-4101-80E4-9DF22FC05882}" srcOrd="1" destOrd="0" parTransId="{17C9A131-887E-4F31-B79E-0D0162A3ADD5}" sibTransId="{64C30A29-497F-40F4-8753-88E3A619B827}"/>
    <dgm:cxn modelId="{6FC59BB7-3E42-48BE-B147-822272EC7EA2}" type="presParOf" srcId="{66EA078E-BFA3-4322-89BB-B5B0584A5D3E}" destId="{3473F835-304B-4663-A0F2-9093704907CF}" srcOrd="0" destOrd="0" presId="urn:microsoft.com/office/officeart/2005/8/layout/vList5"/>
    <dgm:cxn modelId="{2D288F5C-F76A-4800-B790-84AF52294B68}" type="presParOf" srcId="{3473F835-304B-4663-A0F2-9093704907CF}" destId="{DA37EE36-B2BF-4E1A-958C-D0200147140D}" srcOrd="0" destOrd="0" presId="urn:microsoft.com/office/officeart/2005/8/layout/vList5"/>
    <dgm:cxn modelId="{1AF11408-D566-4656-A42E-59DDFAF427A8}" type="presParOf" srcId="{3473F835-304B-4663-A0F2-9093704907CF}" destId="{96EAB677-0573-405C-9EE1-A482AD257A06}" srcOrd="1" destOrd="0" presId="urn:microsoft.com/office/officeart/2005/8/layout/vList5"/>
    <dgm:cxn modelId="{040226FE-4AD6-4081-B037-DBFD3D35D626}" type="presParOf" srcId="{66EA078E-BFA3-4322-89BB-B5B0584A5D3E}" destId="{CBBAA3DA-A589-49A3-A29A-411E56909707}" srcOrd="1" destOrd="0" presId="urn:microsoft.com/office/officeart/2005/8/layout/vList5"/>
    <dgm:cxn modelId="{6754CAF6-F498-4788-A504-6AD24529AF0B}" type="presParOf" srcId="{66EA078E-BFA3-4322-89BB-B5B0584A5D3E}" destId="{38C3FF30-EA36-42CC-BA7C-19F2F11EE945}" srcOrd="2" destOrd="0" presId="urn:microsoft.com/office/officeart/2005/8/layout/vList5"/>
    <dgm:cxn modelId="{F020F67A-39E7-4D60-9F06-0AE958B9B9BF}" type="presParOf" srcId="{38C3FF30-EA36-42CC-BA7C-19F2F11EE945}" destId="{A8F7495B-51C3-40E8-ACF3-0C62F22537EC}" srcOrd="0" destOrd="0" presId="urn:microsoft.com/office/officeart/2005/8/layout/vList5"/>
    <dgm:cxn modelId="{541DC5AB-1FF9-4156-A6C1-0A53F54D6D2E}" type="presParOf" srcId="{38C3FF30-EA36-42CC-BA7C-19F2F11EE945}" destId="{183AC90F-8C43-4008-B6C9-5BFBC817D188}" srcOrd="1" destOrd="0" presId="urn:microsoft.com/office/officeart/2005/8/layout/vList5"/>
    <dgm:cxn modelId="{8741AAC3-BD6C-4724-A4A3-9F2DED0AE966}" type="presParOf" srcId="{66EA078E-BFA3-4322-89BB-B5B0584A5D3E}" destId="{A20D9F18-EB84-4467-8EB7-6AC48F377949}" srcOrd="3" destOrd="0" presId="urn:microsoft.com/office/officeart/2005/8/layout/vList5"/>
    <dgm:cxn modelId="{01B1886A-EE84-4BE2-BC63-506EF2C95928}" type="presParOf" srcId="{66EA078E-BFA3-4322-89BB-B5B0584A5D3E}" destId="{171993C2-D286-4C04-BFC0-3BBDA914E247}" srcOrd="4" destOrd="0" presId="urn:microsoft.com/office/officeart/2005/8/layout/vList5"/>
    <dgm:cxn modelId="{3415F84F-2EBD-4B5C-8AED-7768D092E049}" type="presParOf" srcId="{171993C2-D286-4C04-BFC0-3BBDA914E247}" destId="{9BD804C0-441F-47D8-99B8-1BD68E16370C}" srcOrd="0" destOrd="0" presId="urn:microsoft.com/office/officeart/2005/8/layout/vList5"/>
    <dgm:cxn modelId="{0A9592E3-9F8A-4704-8760-C28BCD315D87}" type="presParOf" srcId="{171993C2-D286-4C04-BFC0-3BBDA914E247}" destId="{18974BB4-BB54-49D6-8B70-A8891CEE7E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A768E-A6E2-4316-9E91-0C98DF2BB3D2}">
      <dsp:nvSpPr>
        <dsp:cNvPr id="0" name=""/>
        <dsp:cNvSpPr/>
      </dsp:nvSpPr>
      <dsp:spPr>
        <a:xfrm>
          <a:off x="1038684" y="0"/>
          <a:ext cx="5665934" cy="568863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9B238-E44C-4C39-B8EF-8F59882E9484}">
      <dsp:nvSpPr>
        <dsp:cNvPr id="0" name=""/>
        <dsp:cNvSpPr/>
      </dsp:nvSpPr>
      <dsp:spPr>
        <a:xfrm>
          <a:off x="3559111" y="570705"/>
          <a:ext cx="4322691" cy="16834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GB" sz="2200" b="0" kern="1200" dirty="0">
              <a:latin typeface="Garamond" panose="02020404030301010803" pitchFamily="18" charset="0"/>
            </a:rPr>
            <a:t>Support revitalization, validation and presentation of local knowledge and experiences related to the governance of Kathita River on community’s own terms</a:t>
          </a:r>
        </a:p>
      </dsp:txBody>
      <dsp:txXfrm>
        <a:off x="3641292" y="652886"/>
        <a:ext cx="4158329" cy="1519115"/>
      </dsp:txXfrm>
    </dsp:sp>
    <dsp:sp modelId="{3487ED35-BCBC-4695-9D2B-54F8663DBDFE}">
      <dsp:nvSpPr>
        <dsp:cNvPr id="0" name=""/>
        <dsp:cNvSpPr/>
      </dsp:nvSpPr>
      <dsp:spPr>
        <a:xfrm>
          <a:off x="3582258" y="2364594"/>
          <a:ext cx="4276397" cy="106387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GB" sz="2200" kern="1200" dirty="0">
              <a:latin typeface="Garamond" panose="02020404030301010803" pitchFamily="18" charset="0"/>
            </a:rPr>
            <a:t>Restoration of the socio-ecological system of which Kathita River is part </a:t>
          </a:r>
        </a:p>
      </dsp:txBody>
      <dsp:txXfrm>
        <a:off x="3634192" y="2416528"/>
        <a:ext cx="4172529" cy="960005"/>
      </dsp:txXfrm>
    </dsp:sp>
    <dsp:sp modelId="{5933BA11-EF01-4B9F-9547-78B7897BDBA5}">
      <dsp:nvSpPr>
        <dsp:cNvPr id="0" name=""/>
        <dsp:cNvSpPr/>
      </dsp:nvSpPr>
      <dsp:spPr>
        <a:xfrm>
          <a:off x="3550606" y="3538880"/>
          <a:ext cx="4339700" cy="14686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GB" sz="2200" kern="1200" dirty="0">
              <a:latin typeface="Garamond" panose="02020404030301010803" pitchFamily="18" charset="0"/>
            </a:rPr>
            <a:t>Support initial dialogues between knowledge systems in jointly identifying and formulating the problem facing the ecosystem</a:t>
          </a:r>
        </a:p>
      </dsp:txBody>
      <dsp:txXfrm>
        <a:off x="3622299" y="3610573"/>
        <a:ext cx="4196314" cy="1325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25EB8-2D51-4A24-99D8-E727468E8FDF}">
      <dsp:nvSpPr>
        <dsp:cNvPr id="0" name=""/>
        <dsp:cNvSpPr/>
      </dsp:nvSpPr>
      <dsp:spPr>
        <a:xfrm rot="5400000">
          <a:off x="-289703" y="302544"/>
          <a:ext cx="1931358" cy="135195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a:t>Preparatory stage</a:t>
          </a:r>
        </a:p>
      </dsp:txBody>
      <dsp:txXfrm rot="-5400000">
        <a:off x="1" y="688815"/>
        <a:ext cx="1351950" cy="579408"/>
      </dsp:txXfrm>
    </dsp:sp>
    <dsp:sp modelId="{119DEE72-A42C-4A8A-9B55-6D6C0C0B54F2}">
      <dsp:nvSpPr>
        <dsp:cNvPr id="0" name=""/>
        <dsp:cNvSpPr/>
      </dsp:nvSpPr>
      <dsp:spPr>
        <a:xfrm rot="5400000">
          <a:off x="4465650" y="-3160829"/>
          <a:ext cx="1255382" cy="757704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Community dialogues for consensus building as well as cross-generational learning</a:t>
          </a:r>
        </a:p>
        <a:p>
          <a:pPr marL="228600" lvl="1" indent="-228600" algn="l" defTabSz="1066800">
            <a:lnSpc>
              <a:spcPct val="90000"/>
            </a:lnSpc>
            <a:spcBef>
              <a:spcPct val="0"/>
            </a:spcBef>
            <a:spcAft>
              <a:spcPct val="15000"/>
            </a:spcAft>
            <a:buChar char="••"/>
          </a:pPr>
          <a:r>
            <a:rPr lang="en-GB" sz="2400" kern="1200" dirty="0"/>
            <a:t>Distilling traditional ecological law (TEL) </a:t>
          </a:r>
        </a:p>
      </dsp:txBody>
      <dsp:txXfrm rot="-5400000">
        <a:off x="1304821" y="61283"/>
        <a:ext cx="7515758" cy="1132816"/>
      </dsp:txXfrm>
    </dsp:sp>
    <dsp:sp modelId="{4EAD5197-9AB3-43DB-B16A-FC64CB45EE80}">
      <dsp:nvSpPr>
        <dsp:cNvPr id="0" name=""/>
        <dsp:cNvSpPr/>
      </dsp:nvSpPr>
      <dsp:spPr>
        <a:xfrm rot="5400000">
          <a:off x="-289703" y="2052032"/>
          <a:ext cx="1931358" cy="135195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a:t>Eco-cultural approaches</a:t>
          </a:r>
        </a:p>
      </dsp:txBody>
      <dsp:txXfrm rot="-5400000">
        <a:off x="1" y="2438303"/>
        <a:ext cx="1351950" cy="579408"/>
      </dsp:txXfrm>
    </dsp:sp>
    <dsp:sp modelId="{BEEA70E3-DEDB-482C-BEC8-1FA4D8705555}">
      <dsp:nvSpPr>
        <dsp:cNvPr id="0" name=""/>
        <dsp:cNvSpPr/>
      </dsp:nvSpPr>
      <dsp:spPr>
        <a:xfrm rot="5400000">
          <a:off x="4512779" y="-1398500"/>
          <a:ext cx="1255382" cy="757704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Development of eco-cultural maps</a:t>
          </a:r>
        </a:p>
        <a:p>
          <a:pPr marL="228600" lvl="1" indent="-228600" algn="l" defTabSz="1066800">
            <a:lnSpc>
              <a:spcPct val="90000"/>
            </a:lnSpc>
            <a:spcBef>
              <a:spcPct val="0"/>
            </a:spcBef>
            <a:spcAft>
              <a:spcPct val="15000"/>
            </a:spcAft>
            <a:buChar char="••"/>
          </a:pPr>
          <a:r>
            <a:rPr lang="en-GB" sz="2400" kern="1200" dirty="0"/>
            <a:t>Development of seasonal eco-cultural calendar</a:t>
          </a:r>
        </a:p>
        <a:p>
          <a:pPr marL="228600" lvl="1" indent="-228600" algn="l" defTabSz="1066800">
            <a:lnSpc>
              <a:spcPct val="90000"/>
            </a:lnSpc>
            <a:spcBef>
              <a:spcPct val="0"/>
            </a:spcBef>
            <a:spcAft>
              <a:spcPct val="15000"/>
            </a:spcAft>
            <a:buChar char="••"/>
          </a:pPr>
          <a:r>
            <a:rPr lang="en-GB" sz="2400" kern="1200" dirty="0"/>
            <a:t>Joint problem identification</a:t>
          </a:r>
        </a:p>
      </dsp:txBody>
      <dsp:txXfrm rot="-5400000">
        <a:off x="1351950" y="1823612"/>
        <a:ext cx="7515758" cy="1132816"/>
      </dsp:txXfrm>
    </dsp:sp>
    <dsp:sp modelId="{FCF4A1E9-6761-4FF5-952E-699285089974}">
      <dsp:nvSpPr>
        <dsp:cNvPr id="0" name=""/>
        <dsp:cNvSpPr/>
      </dsp:nvSpPr>
      <dsp:spPr>
        <a:xfrm rot="5400000">
          <a:off x="-289703" y="4034137"/>
          <a:ext cx="1931358" cy="1351950"/>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a:t>Joint</a:t>
          </a:r>
          <a:r>
            <a:rPr lang="en-GB" sz="1200" b="1" kern="1200" dirty="0"/>
            <a:t> </a:t>
          </a:r>
          <a:r>
            <a:rPr lang="en-GB" sz="1800" b="1" kern="1200" dirty="0"/>
            <a:t>planning</a:t>
          </a:r>
        </a:p>
      </dsp:txBody>
      <dsp:txXfrm rot="-5400000">
        <a:off x="1" y="4420408"/>
        <a:ext cx="1351950" cy="579408"/>
      </dsp:txXfrm>
    </dsp:sp>
    <dsp:sp modelId="{953204B7-69F6-4946-AB34-A7E8D31FED3D}">
      <dsp:nvSpPr>
        <dsp:cNvPr id="0" name=""/>
        <dsp:cNvSpPr/>
      </dsp:nvSpPr>
      <dsp:spPr>
        <a:xfrm rot="5400000">
          <a:off x="4280163" y="583604"/>
          <a:ext cx="1720615" cy="757704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Monitoring the river together with WARMA</a:t>
          </a:r>
        </a:p>
        <a:p>
          <a:pPr marL="228600" lvl="1" indent="-228600" algn="l" defTabSz="1066800">
            <a:lnSpc>
              <a:spcPct val="90000"/>
            </a:lnSpc>
            <a:spcBef>
              <a:spcPct val="0"/>
            </a:spcBef>
            <a:spcAft>
              <a:spcPct val="15000"/>
            </a:spcAft>
            <a:buChar char="••"/>
          </a:pPr>
          <a:r>
            <a:rPr lang="en-GB" sz="2400" kern="1200" dirty="0"/>
            <a:t>Documenting with NMK for gazettment as sacred river</a:t>
          </a:r>
        </a:p>
        <a:p>
          <a:pPr marL="228600" lvl="1" indent="-228600" algn="l" defTabSz="1066800">
            <a:lnSpc>
              <a:spcPct val="90000"/>
            </a:lnSpc>
            <a:spcBef>
              <a:spcPct val="0"/>
            </a:spcBef>
            <a:spcAft>
              <a:spcPct val="15000"/>
            </a:spcAft>
            <a:buChar char="••"/>
          </a:pPr>
          <a:r>
            <a:rPr lang="en-GB" sz="2400" kern="1200" dirty="0"/>
            <a:t>Analysis of TEL and conventional environmental law with lawyer</a:t>
          </a:r>
        </a:p>
      </dsp:txBody>
      <dsp:txXfrm rot="-5400000">
        <a:off x="1351950" y="3595811"/>
        <a:ext cx="7493047" cy="1552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AB677-0573-405C-9EE1-A482AD257A06}">
      <dsp:nvSpPr>
        <dsp:cNvPr id="0" name=""/>
        <dsp:cNvSpPr/>
      </dsp:nvSpPr>
      <dsp:spPr>
        <a:xfrm rot="5400000">
          <a:off x="4947636" y="-2007674"/>
          <a:ext cx="1356900" cy="571455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a:t>Different clans with different cultural responsibilities</a:t>
          </a:r>
        </a:p>
        <a:p>
          <a:pPr marL="171450" lvl="1" indent="-171450" algn="l" defTabSz="844550">
            <a:lnSpc>
              <a:spcPct val="90000"/>
            </a:lnSpc>
            <a:spcBef>
              <a:spcPct val="0"/>
            </a:spcBef>
            <a:spcAft>
              <a:spcPct val="15000"/>
            </a:spcAft>
            <a:buChar char="••"/>
          </a:pPr>
          <a:r>
            <a:rPr lang="en-GB" sz="1900" kern="1200" dirty="0"/>
            <a:t>Custodians of sacred sites</a:t>
          </a:r>
        </a:p>
        <a:p>
          <a:pPr marL="171450" lvl="1" indent="-171450" algn="l" defTabSz="844550">
            <a:lnSpc>
              <a:spcPct val="90000"/>
            </a:lnSpc>
            <a:spcBef>
              <a:spcPct val="0"/>
            </a:spcBef>
            <a:spcAft>
              <a:spcPct val="15000"/>
            </a:spcAft>
            <a:buChar char="••"/>
          </a:pPr>
          <a:r>
            <a:rPr lang="en-GB" sz="1900" kern="1200" dirty="0"/>
            <a:t>General community members</a:t>
          </a:r>
        </a:p>
      </dsp:txBody>
      <dsp:txXfrm rot="-5400000">
        <a:off x="2768809" y="237391"/>
        <a:ext cx="5648316" cy="1224424"/>
      </dsp:txXfrm>
    </dsp:sp>
    <dsp:sp modelId="{DA37EE36-B2BF-4E1A-958C-D0200147140D}">
      <dsp:nvSpPr>
        <dsp:cNvPr id="0" name=""/>
        <dsp:cNvSpPr/>
      </dsp:nvSpPr>
      <dsp:spPr>
        <a:xfrm>
          <a:off x="281832" y="1539"/>
          <a:ext cx="2486977" cy="16961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a:t>Tharaka community</a:t>
          </a:r>
        </a:p>
      </dsp:txBody>
      <dsp:txXfrm>
        <a:off x="364630" y="84337"/>
        <a:ext cx="2321381" cy="1530529"/>
      </dsp:txXfrm>
    </dsp:sp>
    <dsp:sp modelId="{183AC90F-8C43-4008-B6C9-5BFBC817D188}">
      <dsp:nvSpPr>
        <dsp:cNvPr id="0" name=""/>
        <dsp:cNvSpPr/>
      </dsp:nvSpPr>
      <dsp:spPr>
        <a:xfrm rot="5400000">
          <a:off x="5005625" y="-226742"/>
          <a:ext cx="1356900" cy="5714554"/>
        </a:xfrm>
        <a:prstGeom prst="round2SameRect">
          <a:avLst/>
        </a:prstGeom>
        <a:solidFill>
          <a:schemeClr val="accent2">
            <a:tint val="40000"/>
            <a:alpha val="90000"/>
            <a:hueOff val="2512909"/>
            <a:satOff val="-2189"/>
            <a:lumOff val="-3"/>
            <a:alphaOff val="0"/>
          </a:schemeClr>
        </a:solidFill>
        <a:ln w="25400" cap="flat" cmpd="sng" algn="ctr">
          <a:solidFill>
            <a:schemeClr val="accent2">
              <a:tint val="40000"/>
              <a:alpha val="90000"/>
              <a:hueOff val="2512909"/>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Civil society organizations implementing environment and livelihood projects </a:t>
          </a:r>
        </a:p>
        <a:p>
          <a:pPr marL="171450" lvl="1" indent="-171450" algn="l" defTabSz="844550">
            <a:lnSpc>
              <a:spcPct val="90000"/>
            </a:lnSpc>
            <a:spcBef>
              <a:spcPct val="0"/>
            </a:spcBef>
            <a:spcAft>
              <a:spcPct val="15000"/>
            </a:spcAft>
            <a:buChar char="••"/>
          </a:pPr>
          <a:r>
            <a:rPr lang="en-GB" sz="1900" kern="1200"/>
            <a:t>Government administrators keen to ensure peace prevails during the process</a:t>
          </a:r>
        </a:p>
      </dsp:txBody>
      <dsp:txXfrm rot="-5400000">
        <a:off x="2826798" y="2018323"/>
        <a:ext cx="5648316" cy="1224424"/>
      </dsp:txXfrm>
    </dsp:sp>
    <dsp:sp modelId="{A8F7495B-51C3-40E8-ACF3-0C62F22537EC}">
      <dsp:nvSpPr>
        <dsp:cNvPr id="0" name=""/>
        <dsp:cNvSpPr/>
      </dsp:nvSpPr>
      <dsp:spPr>
        <a:xfrm>
          <a:off x="281832" y="1782471"/>
          <a:ext cx="2544966" cy="1696125"/>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dirty="0" smtClean="0"/>
            <a:t>Practitioners and government </a:t>
          </a:r>
          <a:endParaRPr lang="en-GB" sz="2700" kern="1200" dirty="0"/>
        </a:p>
      </dsp:txBody>
      <dsp:txXfrm>
        <a:off x="364630" y="1865269"/>
        <a:ext cx="2379370" cy="1530529"/>
      </dsp:txXfrm>
    </dsp:sp>
    <dsp:sp modelId="{18974BB4-BB54-49D6-8B70-A8891CEE7E86}">
      <dsp:nvSpPr>
        <dsp:cNvPr id="0" name=""/>
        <dsp:cNvSpPr/>
      </dsp:nvSpPr>
      <dsp:spPr>
        <a:xfrm rot="5400000">
          <a:off x="4694824" y="1806765"/>
          <a:ext cx="2195696" cy="5708974"/>
        </a:xfrm>
        <a:prstGeom prst="round2SameRect">
          <a:avLst/>
        </a:prstGeom>
        <a:solidFill>
          <a:schemeClr val="accent2">
            <a:tint val="40000"/>
            <a:alpha val="90000"/>
            <a:hueOff val="5025819"/>
            <a:satOff val="-4378"/>
            <a:lumOff val="-6"/>
            <a:alphaOff val="0"/>
          </a:schemeClr>
        </a:solidFill>
        <a:ln w="25400" cap="flat" cmpd="sng" algn="ctr">
          <a:solidFill>
            <a:schemeClr val="accent2">
              <a:tint val="40000"/>
              <a:alpha val="90000"/>
              <a:hueOff val="5025819"/>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00100">
            <a:lnSpc>
              <a:spcPct val="90000"/>
            </a:lnSpc>
            <a:spcBef>
              <a:spcPct val="0"/>
            </a:spcBef>
            <a:spcAft>
              <a:spcPct val="15000"/>
            </a:spcAft>
            <a:buChar char="••"/>
          </a:pPr>
          <a:r>
            <a:rPr lang="en-GB" sz="1800" kern="1200"/>
            <a:t>WARMA who deal with rivers and catchment areas</a:t>
          </a:r>
        </a:p>
        <a:p>
          <a:pPr marL="171450" lvl="1" indent="-171450" algn="l" defTabSz="800100">
            <a:lnSpc>
              <a:spcPct val="90000"/>
            </a:lnSpc>
            <a:spcBef>
              <a:spcPct val="0"/>
            </a:spcBef>
            <a:spcAft>
              <a:spcPct val="15000"/>
            </a:spcAft>
            <a:buChar char="••"/>
          </a:pPr>
          <a:r>
            <a:rPr lang="en-GB" sz="1800" kern="1200"/>
            <a:t>National Museums of Kenya dealing with gazettment of sacred ecosystems and cultural heritage</a:t>
          </a:r>
        </a:p>
        <a:p>
          <a:pPr marL="171450" lvl="1" indent="-171450" algn="l" defTabSz="800100">
            <a:lnSpc>
              <a:spcPct val="90000"/>
            </a:lnSpc>
            <a:spcBef>
              <a:spcPct val="0"/>
            </a:spcBef>
            <a:spcAft>
              <a:spcPct val="15000"/>
            </a:spcAft>
            <a:buChar char="••"/>
          </a:pPr>
          <a:r>
            <a:rPr lang="en-GB" sz="1800" kern="1200"/>
            <a:t>Foresters and agricultural officers dealing with general environmental protection and food production</a:t>
          </a:r>
        </a:p>
        <a:p>
          <a:pPr marL="171450" lvl="1" indent="-171450" algn="l" defTabSz="800100">
            <a:lnSpc>
              <a:spcPct val="90000"/>
            </a:lnSpc>
            <a:spcBef>
              <a:spcPct val="0"/>
            </a:spcBef>
            <a:spcAft>
              <a:spcPct val="15000"/>
            </a:spcAft>
            <a:buChar char="••"/>
          </a:pPr>
          <a:r>
            <a:rPr lang="en-GB" sz="1800" kern="1200"/>
            <a:t>Lawyers and other social scientists  to connect  traditional ecological  law and conventional  law</a:t>
          </a:r>
        </a:p>
        <a:p>
          <a:pPr marL="171450" lvl="1" indent="-171450" algn="l" defTabSz="800100">
            <a:lnSpc>
              <a:spcPct val="90000"/>
            </a:lnSpc>
            <a:spcBef>
              <a:spcPct val="0"/>
            </a:spcBef>
            <a:spcAft>
              <a:spcPct val="15000"/>
            </a:spcAft>
            <a:buChar char="••"/>
          </a:pPr>
          <a:endParaRPr lang="en-GB" sz="1800" kern="1200"/>
        </a:p>
      </dsp:txBody>
      <dsp:txXfrm rot="-5400000">
        <a:off x="2938186" y="3670589"/>
        <a:ext cx="5601789" cy="1981326"/>
      </dsp:txXfrm>
    </dsp:sp>
    <dsp:sp modelId="{9BD804C0-441F-47D8-99B8-1BD68E16370C}">
      <dsp:nvSpPr>
        <dsp:cNvPr id="0" name=""/>
        <dsp:cNvSpPr/>
      </dsp:nvSpPr>
      <dsp:spPr>
        <a:xfrm>
          <a:off x="281832" y="3813189"/>
          <a:ext cx="2656353" cy="1696125"/>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a:t>Scientists (including social scientists)</a:t>
          </a:r>
        </a:p>
      </dsp:txBody>
      <dsp:txXfrm>
        <a:off x="364630" y="3895987"/>
        <a:ext cx="2490757" cy="15305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1569D5-FF22-4C89-AB11-E5C094B17118}" type="datetimeFigureOut">
              <a:rPr lang="en-GB" smtClean="0"/>
              <a:t>2015-06-12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407579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1569D5-FF22-4C89-AB11-E5C094B17118}" type="datetimeFigureOut">
              <a:rPr lang="en-GB" smtClean="0"/>
              <a:t>2015-06-12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395842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1569D5-FF22-4C89-AB11-E5C094B17118}" type="datetimeFigureOut">
              <a:rPr lang="en-GB" smtClean="0"/>
              <a:t>2015-06-12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194368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1569D5-FF22-4C89-AB11-E5C094B17118}" type="datetimeFigureOut">
              <a:rPr lang="en-GB" smtClean="0"/>
              <a:t>2015-06-12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4919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569D5-FF22-4C89-AB11-E5C094B17118}" type="datetimeFigureOut">
              <a:rPr lang="en-GB" smtClean="0"/>
              <a:t>2015-06-12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67408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1569D5-FF22-4C89-AB11-E5C094B17118}" type="datetimeFigureOut">
              <a:rPr lang="en-GB" smtClean="0"/>
              <a:t>2015-06-12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379149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1569D5-FF22-4C89-AB11-E5C094B17118}" type="datetimeFigureOut">
              <a:rPr lang="en-GB" smtClean="0"/>
              <a:t>2015-06-12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178041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1569D5-FF22-4C89-AB11-E5C094B17118}" type="datetimeFigureOut">
              <a:rPr lang="en-GB" smtClean="0"/>
              <a:t>2015-06-12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146615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569D5-FF22-4C89-AB11-E5C094B17118}" type="datetimeFigureOut">
              <a:rPr lang="en-GB" smtClean="0"/>
              <a:t>2015-06-12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36213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569D5-FF22-4C89-AB11-E5C094B17118}" type="datetimeFigureOut">
              <a:rPr lang="en-GB" smtClean="0"/>
              <a:t>2015-06-12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104804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569D5-FF22-4C89-AB11-E5C094B17118}" type="datetimeFigureOut">
              <a:rPr lang="en-GB" smtClean="0"/>
              <a:t>2015-06-12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16145-A504-4FEB-AB3F-364B3685D8B1}" type="slidenum">
              <a:rPr lang="en-GB" smtClean="0"/>
              <a:t>‹Nr.›</a:t>
            </a:fld>
            <a:endParaRPr lang="en-GB"/>
          </a:p>
        </p:txBody>
      </p:sp>
    </p:spTree>
    <p:extLst>
      <p:ext uri="{BB962C8B-B14F-4D97-AF65-F5344CB8AC3E}">
        <p14:creationId xmlns:p14="http://schemas.microsoft.com/office/powerpoint/2010/main" val="1466074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569D5-FF22-4C89-AB11-E5C094B17118}" type="datetimeFigureOut">
              <a:rPr lang="en-GB" smtClean="0"/>
              <a:t>2015-06-12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16145-A504-4FEB-AB3F-364B3685D8B1}" type="slidenum">
              <a:rPr lang="en-GB" smtClean="0"/>
              <a:t>‹Nr.›</a:t>
            </a:fld>
            <a:endParaRPr lang="en-GB"/>
          </a:p>
        </p:txBody>
      </p:sp>
    </p:spTree>
    <p:extLst>
      <p:ext uri="{BB962C8B-B14F-4D97-AF65-F5344CB8AC3E}">
        <p14:creationId xmlns:p14="http://schemas.microsoft.com/office/powerpoint/2010/main" val="422131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uru\Desktop\Selected pics\IMG_3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96"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71600" y="5013176"/>
            <a:ext cx="6400800" cy="1584176"/>
          </a:xfrm>
        </p:spPr>
        <p:txBody>
          <a:bodyPr>
            <a:normAutofit/>
          </a:bodyPr>
          <a:lstStyle/>
          <a:p>
            <a:r>
              <a:rPr lang="en-GB" sz="2000" b="1" dirty="0" smtClean="0">
                <a:solidFill>
                  <a:schemeClr val="tx1"/>
                </a:solidFill>
              </a:rPr>
              <a:t>Gathuru Mburu</a:t>
            </a:r>
          </a:p>
          <a:p>
            <a:r>
              <a:rPr lang="en-GB" sz="2000" b="1" dirty="0" smtClean="0">
                <a:solidFill>
                  <a:schemeClr val="tx1"/>
                </a:solidFill>
              </a:rPr>
              <a:t>Institute for Culture and Ecology</a:t>
            </a:r>
          </a:p>
          <a:p>
            <a:r>
              <a:rPr lang="en-GB" sz="2000" b="1" dirty="0" smtClean="0">
                <a:solidFill>
                  <a:schemeClr val="tx1"/>
                </a:solidFill>
              </a:rPr>
              <a:t>June 2015</a:t>
            </a:r>
            <a:endParaRPr lang="en-GB" sz="2000" b="1" dirty="0">
              <a:solidFill>
                <a:schemeClr val="tx1"/>
              </a:solidFill>
            </a:endParaRPr>
          </a:p>
        </p:txBody>
      </p:sp>
      <p:sp>
        <p:nvSpPr>
          <p:cNvPr id="2" name="Title 1"/>
          <p:cNvSpPr>
            <a:spLocks noGrp="1"/>
          </p:cNvSpPr>
          <p:nvPr>
            <p:ph type="ctrTitle"/>
          </p:nvPr>
        </p:nvSpPr>
        <p:spPr>
          <a:xfrm>
            <a:off x="0" y="404665"/>
            <a:ext cx="9144000" cy="2520280"/>
          </a:xfrm>
        </p:spPr>
        <p:txBody>
          <a:bodyPr>
            <a:normAutofit fontScale="90000"/>
          </a:bodyPr>
          <a:lstStyle/>
          <a:p>
            <a:r>
              <a:rPr lang="en-GB" sz="3200" b="1" dirty="0" smtClean="0"/>
              <a:t>Eco-cultural </a:t>
            </a:r>
            <a:r>
              <a:rPr lang="en-GB" sz="3200" b="1" dirty="0"/>
              <a:t>mapping for mobilization of knowledge </a:t>
            </a:r>
            <a:r>
              <a:rPr lang="en-GB" sz="3200" b="1" dirty="0" smtClean="0"/>
              <a:t>for </a:t>
            </a:r>
            <a:r>
              <a:rPr lang="en-GB" sz="3200" b="1" dirty="0"/>
              <a:t>recovering Kathita River including its sacred sites, and </a:t>
            </a:r>
            <a:r>
              <a:rPr lang="en-GB" sz="3200" b="1" dirty="0" smtClean="0"/>
              <a:t>recognition </a:t>
            </a:r>
            <a:r>
              <a:rPr lang="en-GB" sz="3200" b="1" dirty="0"/>
              <a:t>in local planning and national biodiversity conservation</a:t>
            </a:r>
            <a:r>
              <a:rPr lang="en-GB" sz="3200" dirty="0"/>
              <a:t/>
            </a:r>
            <a:br>
              <a:rPr lang="en-GB" sz="3200" dirty="0"/>
            </a:br>
            <a:endParaRPr lang="en-GB" sz="3200" dirty="0"/>
          </a:p>
        </p:txBody>
      </p:sp>
    </p:spTree>
    <p:extLst>
      <p:ext uri="{BB962C8B-B14F-4D97-AF65-F5344CB8AC3E}">
        <p14:creationId xmlns:p14="http://schemas.microsoft.com/office/powerpoint/2010/main" val="22593195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lstStyle/>
          <a:p>
            <a:r>
              <a:rPr lang="en-GB" b="1" dirty="0" smtClean="0"/>
              <a:t>Future work</a:t>
            </a:r>
            <a:endParaRPr lang="en-GB" b="1"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r>
              <a:rPr lang="en-GB" dirty="0"/>
              <a:t>Further digitizing eco-cultural maps to effectively contribute to aggregation of </a:t>
            </a:r>
            <a:r>
              <a:rPr lang="en-GB" dirty="0" smtClean="0"/>
              <a:t>data</a:t>
            </a:r>
          </a:p>
          <a:p>
            <a:r>
              <a:rPr lang="en-GB" dirty="0" smtClean="0"/>
              <a:t>Support community to publish materials on their knowledge, especially traditional ecological law</a:t>
            </a:r>
          </a:p>
          <a:p>
            <a:r>
              <a:rPr lang="en-GB" dirty="0" smtClean="0"/>
              <a:t>Strengthening the emerging cross-knowledge collaboration at the local and national levels</a:t>
            </a:r>
          </a:p>
          <a:p>
            <a:r>
              <a:rPr lang="en-GB" dirty="0" smtClean="0"/>
              <a:t>Documenting experiences over 1 year of the pilot work in mobilization of local knowledge and cross-knowledge collaboration</a:t>
            </a:r>
          </a:p>
          <a:p>
            <a:r>
              <a:rPr lang="en-GB" dirty="0" smtClean="0"/>
              <a:t>Upscaling the process in Africa</a:t>
            </a:r>
            <a:endParaRPr lang="en-GB" dirty="0"/>
          </a:p>
        </p:txBody>
      </p:sp>
    </p:spTree>
    <p:extLst>
      <p:ext uri="{BB962C8B-B14F-4D97-AF65-F5344CB8AC3E}">
        <p14:creationId xmlns:p14="http://schemas.microsoft.com/office/powerpoint/2010/main" val="15884798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GB" dirty="0" smtClean="0"/>
              <a:t>Objectives of the pilot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103074"/>
              </p:ext>
            </p:extLst>
          </p:nvPr>
        </p:nvGraphicFramePr>
        <p:xfrm>
          <a:off x="107504" y="980728"/>
          <a:ext cx="892899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6805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lstStyle/>
          <a:p>
            <a:r>
              <a:rPr lang="en-GB" b="1" dirty="0" smtClean="0"/>
              <a:t>Process approach</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1358488"/>
              </p:ext>
            </p:extLst>
          </p:nvPr>
        </p:nvGraphicFramePr>
        <p:xfrm>
          <a:off x="107504" y="980728"/>
          <a:ext cx="892899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2216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dirty="0" smtClean="0"/>
              <a:t>Broad-based participation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7476197"/>
              </p:ext>
            </p:extLst>
          </p:nvPr>
        </p:nvGraphicFramePr>
        <p:xfrm>
          <a:off x="107504" y="908720"/>
          <a:ext cx="892899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62912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p>
            <a:r>
              <a:rPr lang="en-GB" dirty="0" smtClean="0"/>
              <a:t>Initial results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9013525"/>
              </p:ext>
            </p:extLst>
          </p:nvPr>
        </p:nvGraphicFramePr>
        <p:xfrm>
          <a:off x="0" y="764705"/>
          <a:ext cx="9144000" cy="6078301"/>
        </p:xfrm>
        <a:graphic>
          <a:graphicData uri="http://schemas.openxmlformats.org/drawingml/2006/table">
            <a:tbl>
              <a:tblPr firstRow="1" firstCol="1" bandRow="1">
                <a:tableStyleId>{5C22544A-7EE6-4342-B048-85BDC9FD1C3A}</a:tableStyleId>
              </a:tblPr>
              <a:tblGrid>
                <a:gridCol w="1691680"/>
                <a:gridCol w="7452320"/>
              </a:tblGrid>
              <a:tr h="672832">
                <a:tc>
                  <a:txBody>
                    <a:bodyPr/>
                    <a:lstStyle/>
                    <a:p>
                      <a:pPr>
                        <a:lnSpc>
                          <a:spcPct val="115000"/>
                        </a:lnSpc>
                        <a:spcAft>
                          <a:spcPts val="0"/>
                        </a:spcAft>
                      </a:pPr>
                      <a:r>
                        <a:rPr lang="en-GB" sz="1800" dirty="0">
                          <a:effectLst/>
                        </a:rPr>
                        <a:t>Levels of collaboration </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smtClean="0">
                          <a:effectLst/>
                        </a:rPr>
                        <a:t>Progress</a:t>
                      </a:r>
                      <a:r>
                        <a:rPr lang="en-GB" sz="2400" baseline="0" dirty="0" smtClean="0">
                          <a:effectLst/>
                        </a:rPr>
                        <a:t> </a:t>
                      </a:r>
                      <a:r>
                        <a:rPr lang="en-GB" sz="2400" dirty="0" smtClean="0">
                          <a:effectLst/>
                        </a:rPr>
                        <a:t>of </a:t>
                      </a:r>
                      <a:r>
                        <a:rPr lang="en-GB" sz="2400" dirty="0">
                          <a:effectLst/>
                        </a:rPr>
                        <a:t>joint work</a:t>
                      </a:r>
                      <a:endParaRPr lang="en-GB" sz="2400" dirty="0">
                        <a:effectLst/>
                        <a:latin typeface="Calibri"/>
                        <a:ea typeface="Calibri"/>
                        <a:cs typeface="Times New Roman"/>
                      </a:endParaRPr>
                    </a:p>
                  </a:txBody>
                  <a:tcPr marL="68580" marR="68580" marT="0" marB="0"/>
                </a:tc>
              </a:tr>
              <a:tr h="1926418">
                <a:tc>
                  <a:txBody>
                    <a:bodyPr/>
                    <a:lstStyle/>
                    <a:p>
                      <a:pPr>
                        <a:lnSpc>
                          <a:spcPct val="115000"/>
                        </a:lnSpc>
                        <a:spcAft>
                          <a:spcPts val="0"/>
                        </a:spcAft>
                      </a:pPr>
                      <a:r>
                        <a:rPr lang="en-GB" sz="2000" dirty="0">
                          <a:effectLst/>
                        </a:rPr>
                        <a:t>Community + </a:t>
                      </a:r>
                      <a:r>
                        <a:rPr lang="en-GB" sz="2000" dirty="0" smtClean="0">
                          <a:effectLst/>
                        </a:rPr>
                        <a:t>practitioners </a:t>
                      </a:r>
                      <a:r>
                        <a:rPr lang="en-GB" sz="2000" dirty="0">
                          <a:effectLst/>
                        </a:rPr>
                        <a:t>+ scientists + government</a:t>
                      </a:r>
                      <a:endParaRPr lang="en-GB" sz="20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600" dirty="0">
                          <a:effectLst/>
                        </a:rPr>
                        <a:t>Eco-cultural maps of the river with 14 sacred sites developed</a:t>
                      </a:r>
                    </a:p>
                    <a:p>
                      <a:pPr marL="342900" lvl="0" indent="-342900">
                        <a:lnSpc>
                          <a:spcPct val="115000"/>
                        </a:lnSpc>
                        <a:spcAft>
                          <a:spcPts val="0"/>
                        </a:spcAft>
                        <a:buFont typeface="Symbol"/>
                        <a:buChar char=""/>
                      </a:pPr>
                      <a:r>
                        <a:rPr lang="en-GB" sz="1600" dirty="0">
                          <a:effectLst/>
                        </a:rPr>
                        <a:t>Eco-cultural calendars for the territory developed</a:t>
                      </a:r>
                    </a:p>
                    <a:p>
                      <a:pPr marL="342900" lvl="0" indent="-342900">
                        <a:lnSpc>
                          <a:spcPct val="115000"/>
                        </a:lnSpc>
                        <a:spcAft>
                          <a:spcPts val="0"/>
                        </a:spcAft>
                        <a:buFont typeface="Symbol"/>
                        <a:buChar char=""/>
                      </a:pPr>
                      <a:r>
                        <a:rPr lang="en-GB" sz="1600" dirty="0">
                          <a:effectLst/>
                        </a:rPr>
                        <a:t>Draft digitized map which will enable aggregation developed</a:t>
                      </a:r>
                    </a:p>
                    <a:p>
                      <a:pPr marL="342900" lvl="0" indent="-342900">
                        <a:lnSpc>
                          <a:spcPct val="115000"/>
                        </a:lnSpc>
                        <a:spcAft>
                          <a:spcPts val="0"/>
                        </a:spcAft>
                        <a:buFont typeface="Symbol"/>
                        <a:buChar char=""/>
                      </a:pPr>
                      <a:r>
                        <a:rPr lang="en-GB" sz="1600" dirty="0">
                          <a:effectLst/>
                        </a:rPr>
                        <a:t>Rituals on sacred sites revived</a:t>
                      </a:r>
                    </a:p>
                    <a:p>
                      <a:pPr marL="342900" lvl="0" indent="-342900">
                        <a:lnSpc>
                          <a:spcPct val="115000"/>
                        </a:lnSpc>
                        <a:spcAft>
                          <a:spcPts val="0"/>
                        </a:spcAft>
                        <a:buFont typeface="Symbol"/>
                        <a:buChar char=""/>
                      </a:pPr>
                      <a:r>
                        <a:rPr lang="en-GB" sz="1600" dirty="0">
                          <a:effectLst/>
                        </a:rPr>
                        <a:t>Lost indigenous seeds </a:t>
                      </a:r>
                      <a:r>
                        <a:rPr lang="en-GB" sz="1600" dirty="0" smtClean="0">
                          <a:effectLst/>
                        </a:rPr>
                        <a:t>identified and</a:t>
                      </a:r>
                      <a:r>
                        <a:rPr lang="en-GB" sz="1600" baseline="0" dirty="0" smtClean="0">
                          <a:effectLst/>
                        </a:rPr>
                        <a:t> being documented</a:t>
                      </a:r>
                      <a:endParaRPr lang="en-GB" sz="1600" dirty="0">
                        <a:effectLst/>
                        <a:latin typeface="Calibri"/>
                        <a:ea typeface="Calibri"/>
                        <a:cs typeface="Times New Roman"/>
                      </a:endParaRPr>
                    </a:p>
                  </a:txBody>
                  <a:tcPr marL="68580" marR="68580" marT="0" marB="0"/>
                </a:tc>
              </a:tr>
              <a:tr h="1019433">
                <a:tc>
                  <a:txBody>
                    <a:bodyPr/>
                    <a:lstStyle/>
                    <a:p>
                      <a:pPr>
                        <a:lnSpc>
                          <a:spcPct val="115000"/>
                        </a:lnSpc>
                        <a:spcAft>
                          <a:spcPts val="0"/>
                        </a:spcAft>
                      </a:pPr>
                      <a:r>
                        <a:rPr lang="en-GB" sz="1800" dirty="0">
                          <a:effectLst/>
                        </a:rPr>
                        <a:t>Community + WARMA + government</a:t>
                      </a:r>
                      <a:endParaRPr lang="en-GB"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600" dirty="0">
                          <a:effectLst/>
                        </a:rPr>
                        <a:t>Joint monitoring of river to deal with illegal </a:t>
                      </a:r>
                      <a:r>
                        <a:rPr lang="en-GB" sz="1600" dirty="0" smtClean="0">
                          <a:effectLst/>
                        </a:rPr>
                        <a:t>abstraction going on</a:t>
                      </a:r>
                      <a:endParaRPr lang="en-GB" sz="1600" dirty="0">
                        <a:effectLst/>
                      </a:endParaRPr>
                    </a:p>
                    <a:p>
                      <a:pPr marL="342900" lvl="0" indent="-342900">
                        <a:lnSpc>
                          <a:spcPct val="115000"/>
                        </a:lnSpc>
                        <a:spcAft>
                          <a:spcPts val="0"/>
                        </a:spcAft>
                        <a:buFont typeface="Symbol"/>
                        <a:buChar char=""/>
                      </a:pPr>
                      <a:r>
                        <a:rPr lang="en-GB" sz="1600" dirty="0">
                          <a:effectLst/>
                        </a:rPr>
                        <a:t>Protection of riparian reserve through tree </a:t>
                      </a:r>
                      <a:r>
                        <a:rPr lang="en-GB" sz="1600" dirty="0" smtClean="0">
                          <a:effectLst/>
                        </a:rPr>
                        <a:t>planting going on</a:t>
                      </a:r>
                      <a:endParaRPr lang="en-GB" sz="1600" dirty="0">
                        <a:effectLst/>
                        <a:latin typeface="Calibri"/>
                        <a:ea typeface="Calibri"/>
                        <a:cs typeface="Times New Roman"/>
                      </a:endParaRPr>
                    </a:p>
                  </a:txBody>
                  <a:tcPr marL="68580" marR="68580" marT="0" marB="0"/>
                </a:tc>
              </a:tr>
              <a:tr h="385283">
                <a:tc>
                  <a:txBody>
                    <a:bodyPr/>
                    <a:lstStyle/>
                    <a:p>
                      <a:pPr>
                        <a:lnSpc>
                          <a:spcPct val="115000"/>
                        </a:lnSpc>
                        <a:spcAft>
                          <a:spcPts val="0"/>
                        </a:spcAft>
                      </a:pPr>
                      <a:r>
                        <a:rPr lang="en-GB" sz="1800" dirty="0">
                          <a:effectLst/>
                        </a:rPr>
                        <a:t>Community + NMK</a:t>
                      </a:r>
                      <a:endParaRPr lang="en-GB"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600" dirty="0">
                          <a:effectLst/>
                        </a:rPr>
                        <a:t>Documentation of the story of Kathita River for gazettment as sacred and to enable further </a:t>
                      </a:r>
                      <a:r>
                        <a:rPr lang="en-GB" sz="1600" dirty="0" smtClean="0">
                          <a:effectLst/>
                        </a:rPr>
                        <a:t>aggregation (draft</a:t>
                      </a:r>
                      <a:r>
                        <a:rPr lang="en-GB" sz="1600" baseline="0" dirty="0" smtClean="0">
                          <a:effectLst/>
                        </a:rPr>
                        <a:t> report produced)</a:t>
                      </a:r>
                      <a:endParaRPr lang="en-GB" sz="1600" dirty="0">
                        <a:effectLst/>
                        <a:latin typeface="Calibri"/>
                        <a:ea typeface="Calibri"/>
                        <a:cs typeface="Times New Roman"/>
                      </a:endParaRPr>
                    </a:p>
                  </a:txBody>
                  <a:tcPr marL="68580" marR="68580" marT="0" marB="0"/>
                </a:tc>
              </a:tr>
              <a:tr h="672832">
                <a:tc>
                  <a:txBody>
                    <a:bodyPr/>
                    <a:lstStyle/>
                    <a:p>
                      <a:pPr>
                        <a:lnSpc>
                          <a:spcPct val="115000"/>
                        </a:lnSpc>
                        <a:spcAft>
                          <a:spcPts val="0"/>
                        </a:spcAft>
                      </a:pPr>
                      <a:r>
                        <a:rPr lang="en-GB" sz="1800" dirty="0">
                          <a:effectLst/>
                        </a:rPr>
                        <a:t>Community + lawyers</a:t>
                      </a:r>
                      <a:endParaRPr lang="en-GB"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600" dirty="0">
                          <a:effectLst/>
                        </a:rPr>
                        <a:t>Documentation of TEL to seek its recognition as a viable body of law for use in governance of the </a:t>
                      </a:r>
                      <a:r>
                        <a:rPr lang="en-GB" sz="1600" dirty="0" smtClean="0">
                          <a:effectLst/>
                        </a:rPr>
                        <a:t>river (process going on)</a:t>
                      </a:r>
                      <a:endParaRPr lang="en-GB" sz="1600" dirty="0">
                        <a:effectLst/>
                        <a:latin typeface="Calibri"/>
                        <a:ea typeface="Calibri"/>
                        <a:cs typeface="Times New Roman"/>
                      </a:endParaRPr>
                    </a:p>
                  </a:txBody>
                  <a:tcPr marL="68580" marR="68580" marT="0" marB="0"/>
                </a:tc>
              </a:tr>
              <a:tr h="1155850">
                <a:tc>
                  <a:txBody>
                    <a:bodyPr/>
                    <a:lstStyle/>
                    <a:p>
                      <a:pPr>
                        <a:lnSpc>
                          <a:spcPct val="115000"/>
                        </a:lnSpc>
                        <a:spcAft>
                          <a:spcPts val="0"/>
                        </a:spcAft>
                      </a:pPr>
                      <a:r>
                        <a:rPr lang="en-GB" sz="1800" dirty="0">
                          <a:effectLst/>
                        </a:rPr>
                        <a:t>Intra-community processes</a:t>
                      </a:r>
                      <a:endParaRPr lang="en-GB"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600" dirty="0">
                          <a:effectLst/>
                        </a:rPr>
                        <a:t>Formation of community research group to bring back lost indigenous seeds</a:t>
                      </a:r>
                    </a:p>
                    <a:p>
                      <a:pPr marL="342900" lvl="0" indent="-342900">
                        <a:lnSpc>
                          <a:spcPct val="115000"/>
                        </a:lnSpc>
                        <a:spcAft>
                          <a:spcPts val="0"/>
                        </a:spcAft>
                        <a:buFont typeface="Symbol"/>
                        <a:buChar char=""/>
                      </a:pPr>
                      <a:r>
                        <a:rPr lang="en-GB" sz="1600" dirty="0">
                          <a:effectLst/>
                        </a:rPr>
                        <a:t>Setting up of community learning centre where relevant traditional innovations will be shared and also for co-generation of knowledge and joint work with conventional </a:t>
                      </a:r>
                      <a:r>
                        <a:rPr lang="en-GB" sz="1600" dirty="0" smtClean="0">
                          <a:effectLst/>
                        </a:rPr>
                        <a:t>researchers (community contributing resources to set up centre)</a:t>
                      </a:r>
                      <a:endParaRPr lang="en-GB" sz="16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2241550" y="2109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82845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Eco-cultural mapping process</a:t>
            </a:r>
          </a:p>
        </p:txBody>
      </p:sp>
      <p:pic>
        <p:nvPicPr>
          <p:cNvPr id="5" name="Picture 2" descr="C:\Users\Mburu\Desktop\Selected pics\IMG_3503.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916832"/>
            <a:ext cx="4495800" cy="40324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buru\Desktop\Selected pics\IMG_3664.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16832"/>
            <a:ext cx="4495800"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361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b="1" dirty="0" smtClean="0"/>
              <a:t>Draft digitized map</a:t>
            </a:r>
            <a:endParaRPr lang="en-GB" b="1" dirty="0"/>
          </a:p>
        </p:txBody>
      </p:sp>
      <p:pic>
        <p:nvPicPr>
          <p:cNvPr id="3074" name="Picture 2" descr="C:\Users\Mburu\Desktop\phot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012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Development of eco-cultural calendars</a:t>
            </a:r>
            <a:endParaRPr lang="en-GB" dirty="0"/>
          </a:p>
        </p:txBody>
      </p:sp>
      <p:pic>
        <p:nvPicPr>
          <p:cNvPr id="2050" name="Picture 2" descr="C:\Users\Mburu\Desktop\Selected pics\IMG_3602.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700808"/>
            <a:ext cx="4495800" cy="41764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buru\Desktop\Selected pics\IMG_370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72816"/>
            <a:ext cx="449999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381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style>
          <a:lnRef idx="1">
            <a:schemeClr val="accent5"/>
          </a:lnRef>
          <a:fillRef idx="1001">
            <a:schemeClr val="lt1"/>
          </a:fillRef>
          <a:effectRef idx="1">
            <a:schemeClr val="accent5"/>
          </a:effectRef>
          <a:fontRef idx="minor">
            <a:schemeClr val="dk1"/>
          </a:fontRef>
        </p:style>
        <p:txBody>
          <a:bodyPr/>
          <a:lstStyle/>
          <a:p>
            <a:r>
              <a:rPr lang="en-GB" b="1" dirty="0" smtClean="0"/>
              <a:t>Reflections on:</a:t>
            </a:r>
            <a:endParaRPr lang="en-GB" b="1" dirty="0"/>
          </a:p>
        </p:txBody>
      </p:sp>
      <p:sp>
        <p:nvSpPr>
          <p:cNvPr id="3" name="Text Placeholder 2"/>
          <p:cNvSpPr>
            <a:spLocks noGrp="1"/>
          </p:cNvSpPr>
          <p:nvPr>
            <p:ph type="body" idx="1"/>
          </p:nvPr>
        </p:nvSpPr>
        <p:spPr>
          <a:xfrm>
            <a:off x="0" y="836712"/>
            <a:ext cx="4497388" cy="432048"/>
          </a:xfrm>
        </p:spPr>
        <p:txBody>
          <a:bodyPr>
            <a:normAutofit lnSpcReduction="10000"/>
          </a:bodyPr>
          <a:lstStyle/>
          <a:p>
            <a:r>
              <a:rPr lang="en-GB" dirty="0" smtClean="0"/>
              <a:t>Eco-cultural mapping</a:t>
            </a:r>
            <a:endParaRPr lang="en-GB" dirty="0"/>
          </a:p>
        </p:txBody>
      </p:sp>
      <p:sp>
        <p:nvSpPr>
          <p:cNvPr id="4" name="Content Placeholder 3"/>
          <p:cNvSpPr>
            <a:spLocks noGrp="1"/>
          </p:cNvSpPr>
          <p:nvPr>
            <p:ph sz="half" idx="2"/>
          </p:nvPr>
        </p:nvSpPr>
        <p:spPr>
          <a:xfrm>
            <a:off x="0" y="1340768"/>
            <a:ext cx="4497388" cy="5517231"/>
          </a:xfrm>
        </p:spPr>
        <p:txBody>
          <a:bodyPr>
            <a:normAutofit fontScale="92500" lnSpcReduction="20000"/>
          </a:bodyPr>
          <a:lstStyle/>
          <a:p>
            <a:pPr lvl="0"/>
            <a:r>
              <a:rPr lang="en-GB" dirty="0"/>
              <a:t>Eco-cultural mapping is a potent community-driven </a:t>
            </a:r>
            <a:r>
              <a:rPr lang="en-GB" dirty="0" smtClean="0"/>
              <a:t>process for mobilization of people </a:t>
            </a:r>
            <a:r>
              <a:rPr lang="en-GB" dirty="0"/>
              <a:t>and </a:t>
            </a:r>
            <a:r>
              <a:rPr lang="en-GB" dirty="0" smtClean="0"/>
              <a:t>knowledge, </a:t>
            </a:r>
            <a:r>
              <a:rPr lang="en-GB" dirty="0"/>
              <a:t>which leads to people believing in the potency of their indigenous or local knowledge. </a:t>
            </a:r>
          </a:p>
          <a:p>
            <a:pPr lvl="0"/>
            <a:r>
              <a:rPr lang="en-GB" dirty="0" smtClean="0"/>
              <a:t>Cross-knowledge </a:t>
            </a:r>
            <a:r>
              <a:rPr lang="en-GB" dirty="0"/>
              <a:t>participation </a:t>
            </a:r>
            <a:r>
              <a:rPr lang="en-GB" dirty="0" smtClean="0"/>
              <a:t>builds </a:t>
            </a:r>
            <a:r>
              <a:rPr lang="en-GB" dirty="0"/>
              <a:t>trust across knowledge systems, making joint problem definition and analysis easy. </a:t>
            </a:r>
          </a:p>
          <a:p>
            <a:pPr lvl="0"/>
            <a:r>
              <a:rPr lang="en-GB" dirty="0"/>
              <a:t>M</a:t>
            </a:r>
            <a:r>
              <a:rPr lang="en-GB" dirty="0" smtClean="0"/>
              <a:t>aps </a:t>
            </a:r>
            <a:r>
              <a:rPr lang="en-GB" dirty="0"/>
              <a:t>manifest the knowledge and understanding of </a:t>
            </a:r>
            <a:r>
              <a:rPr lang="en-GB" dirty="0" smtClean="0"/>
              <a:t>territory and enable community-based </a:t>
            </a:r>
            <a:r>
              <a:rPr lang="en-GB" dirty="0"/>
              <a:t>ecosystems assessments. </a:t>
            </a:r>
            <a:endParaRPr lang="en-GB" dirty="0" smtClean="0"/>
          </a:p>
          <a:p>
            <a:pPr lvl="0"/>
            <a:r>
              <a:rPr lang="en-GB" dirty="0" smtClean="0"/>
              <a:t>Maps enable articulation </a:t>
            </a:r>
            <a:r>
              <a:rPr lang="en-GB" dirty="0"/>
              <a:t>of a set of rights and responsibilities for communities which are reflected in the actions.</a:t>
            </a:r>
          </a:p>
          <a:p>
            <a:endParaRPr lang="en-GB" dirty="0"/>
          </a:p>
        </p:txBody>
      </p:sp>
      <p:sp>
        <p:nvSpPr>
          <p:cNvPr id="5" name="Text Placeholder 4"/>
          <p:cNvSpPr>
            <a:spLocks noGrp="1"/>
          </p:cNvSpPr>
          <p:nvPr>
            <p:ph type="body" sz="quarter" idx="3"/>
          </p:nvPr>
        </p:nvSpPr>
        <p:spPr>
          <a:xfrm>
            <a:off x="4645025" y="836711"/>
            <a:ext cx="4041775" cy="432049"/>
          </a:xfrm>
        </p:spPr>
        <p:txBody>
          <a:bodyPr>
            <a:normAutofit lnSpcReduction="10000"/>
          </a:bodyPr>
          <a:lstStyle/>
          <a:p>
            <a:r>
              <a:rPr lang="en-GB" dirty="0" smtClean="0"/>
              <a:t>Eco-cultural calendars</a:t>
            </a:r>
            <a:endParaRPr lang="en-GB" dirty="0"/>
          </a:p>
        </p:txBody>
      </p:sp>
      <p:sp>
        <p:nvSpPr>
          <p:cNvPr id="6" name="Content Placeholder 5"/>
          <p:cNvSpPr>
            <a:spLocks noGrp="1"/>
          </p:cNvSpPr>
          <p:nvPr>
            <p:ph sz="quarter" idx="4"/>
          </p:nvPr>
        </p:nvSpPr>
        <p:spPr>
          <a:xfrm>
            <a:off x="4632837" y="1268760"/>
            <a:ext cx="4498975" cy="5594501"/>
          </a:xfrm>
        </p:spPr>
        <p:txBody>
          <a:bodyPr>
            <a:normAutofit fontScale="92500" lnSpcReduction="10000"/>
          </a:bodyPr>
          <a:lstStyle/>
          <a:p>
            <a:pPr lvl="0"/>
            <a:r>
              <a:rPr lang="en-GB" dirty="0"/>
              <a:t>Eco-cultural calendars </a:t>
            </a:r>
            <a:r>
              <a:rPr lang="en-GB" dirty="0" smtClean="0"/>
              <a:t>support community </a:t>
            </a:r>
            <a:r>
              <a:rPr lang="en-GB" dirty="0"/>
              <a:t>research </a:t>
            </a:r>
            <a:r>
              <a:rPr lang="en-GB" dirty="0" smtClean="0"/>
              <a:t>to </a:t>
            </a:r>
            <a:r>
              <a:rPr lang="en-GB" dirty="0"/>
              <a:t>revive </a:t>
            </a:r>
            <a:r>
              <a:rPr lang="en-GB" dirty="0" smtClean="0"/>
              <a:t>socio-ecological systems as </a:t>
            </a:r>
            <a:r>
              <a:rPr lang="en-GB" dirty="0"/>
              <a:t>they embrace the whole “universe”. </a:t>
            </a:r>
          </a:p>
          <a:p>
            <a:pPr lvl="0"/>
            <a:r>
              <a:rPr lang="en-GB" dirty="0"/>
              <a:t>Eco-cultural calendars </a:t>
            </a:r>
            <a:r>
              <a:rPr lang="en-GB" dirty="0" smtClean="0"/>
              <a:t>support development of </a:t>
            </a:r>
            <a:r>
              <a:rPr lang="en-GB" dirty="0"/>
              <a:t>community ecological governance plans towards revival of socio-ecological systems</a:t>
            </a:r>
          </a:p>
          <a:p>
            <a:pPr lvl="0"/>
            <a:r>
              <a:rPr lang="en-GB" dirty="0"/>
              <a:t>Eco-cultural calendars </a:t>
            </a:r>
            <a:r>
              <a:rPr lang="en-GB" dirty="0" smtClean="0"/>
              <a:t>highlight cross-gender </a:t>
            </a:r>
            <a:r>
              <a:rPr lang="en-GB" dirty="0"/>
              <a:t>collaboration </a:t>
            </a:r>
            <a:r>
              <a:rPr lang="en-GB" dirty="0" smtClean="0"/>
              <a:t>areas as </a:t>
            </a:r>
            <a:r>
              <a:rPr lang="en-GB" dirty="0"/>
              <a:t>they show the different but complementary roles of men and women, boys and girls. The roles of either gender need be fulfilled for those of the other gender to be useful. </a:t>
            </a:r>
          </a:p>
          <a:p>
            <a:endParaRPr lang="en-GB" dirty="0"/>
          </a:p>
        </p:txBody>
      </p:sp>
    </p:spTree>
    <p:extLst>
      <p:ext uri="{BB962C8B-B14F-4D97-AF65-F5344CB8AC3E}">
        <p14:creationId xmlns:p14="http://schemas.microsoft.com/office/powerpoint/2010/main" val="24339855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695</Words>
  <Application>Microsoft Macintosh PowerPoint</Application>
  <PresentationFormat>Bildspel på skärmen (4:3)</PresentationFormat>
  <Paragraphs>71</Paragraphs>
  <Slides>10</Slides>
  <Notes>0</Notes>
  <HiddenSlides>0</HiddenSlides>
  <MMClips>0</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Office Theme</vt:lpstr>
      <vt:lpstr>Eco-cultural mapping for mobilization of knowledge for recovering Kathita River including its sacred sites, and recognition in local planning and national biodiversity conservation </vt:lpstr>
      <vt:lpstr>Objectives of the pilot</vt:lpstr>
      <vt:lpstr>Process approach</vt:lpstr>
      <vt:lpstr>Broad-based participation</vt:lpstr>
      <vt:lpstr>Initial results </vt:lpstr>
      <vt:lpstr>Eco-cultural mapping process</vt:lpstr>
      <vt:lpstr>Draft digitized map</vt:lpstr>
      <vt:lpstr>Development of eco-cultural calendars</vt:lpstr>
      <vt:lpstr>Reflections on:</vt:lpstr>
      <vt:lpstr>Future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potential of eco-cultural maps and calendars in mobilizing local knowledge and connecting diverse knowledge systems for conservation of biodiversity</dc:title>
  <dc:creator>Mburu</dc:creator>
  <cp:lastModifiedBy>Pernilla Malmer</cp:lastModifiedBy>
  <cp:revision>45</cp:revision>
  <dcterms:created xsi:type="dcterms:W3CDTF">2015-05-31T14:45:34Z</dcterms:created>
  <dcterms:modified xsi:type="dcterms:W3CDTF">2015-06-12T14:17:15Z</dcterms:modified>
</cp:coreProperties>
</file>